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351" r:id="rId2"/>
    <p:sldId id="339" r:id="rId3"/>
    <p:sldId id="363" r:id="rId4"/>
    <p:sldId id="362" r:id="rId5"/>
    <p:sldId id="382" r:id="rId6"/>
    <p:sldId id="352" r:id="rId7"/>
    <p:sldId id="379" r:id="rId8"/>
    <p:sldId id="353" r:id="rId9"/>
    <p:sldId id="383" r:id="rId10"/>
    <p:sldId id="384" r:id="rId11"/>
    <p:sldId id="355" r:id="rId12"/>
    <p:sldId id="356" r:id="rId13"/>
    <p:sldId id="357" r:id="rId14"/>
    <p:sldId id="358" r:id="rId15"/>
    <p:sldId id="380" r:id="rId16"/>
    <p:sldId id="359" r:id="rId17"/>
    <p:sldId id="257" r:id="rId18"/>
    <p:sldId id="381" r:id="rId19"/>
    <p:sldId id="258" r:id="rId20"/>
    <p:sldId id="264" r:id="rId21"/>
    <p:sldId id="261" r:id="rId22"/>
    <p:sldId id="262" r:id="rId23"/>
    <p:sldId id="354" r:id="rId24"/>
    <p:sldId id="269" r:id="rId25"/>
    <p:sldId id="360" r:id="rId26"/>
    <p:sldId id="267" r:id="rId27"/>
    <p:sldId id="367" r:id="rId28"/>
    <p:sldId id="369" r:id="rId29"/>
    <p:sldId id="370" r:id="rId30"/>
    <p:sldId id="371" r:id="rId31"/>
    <p:sldId id="372" r:id="rId32"/>
    <p:sldId id="373" r:id="rId33"/>
    <p:sldId id="374" r:id="rId34"/>
    <p:sldId id="375" r:id="rId35"/>
    <p:sldId id="376" r:id="rId36"/>
    <p:sldId id="377" r:id="rId37"/>
    <p:sldId id="378" r:id="rId38"/>
    <p:sldId id="3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64" d="100"/>
          <a:sy n="64" d="100"/>
        </p:scale>
        <p:origin x="96" y="12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25.xml"/><Relationship Id="rId3" Type="http://schemas.openxmlformats.org/officeDocument/2006/relationships/slide" Target="../slides/slide16.xml"/><Relationship Id="rId7" Type="http://schemas.openxmlformats.org/officeDocument/2006/relationships/slide" Target="../slides/slide23.xml"/><Relationship Id="rId2" Type="http://schemas.openxmlformats.org/officeDocument/2006/relationships/slide" Target="../slides/slide14.xml"/><Relationship Id="rId1" Type="http://schemas.openxmlformats.org/officeDocument/2006/relationships/slide" Target="../slides/slide3.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6.xml"/><Relationship Id="rId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mar. 21/07/2020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24</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mar. 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mar. 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mar. 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mar. 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mar. 21/07/2020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mar. 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mar. 21/07/2020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mar. 21/07/2020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mar. 21/07/2020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mar. 21/07/2020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mar. 21/07/2020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mar. 21/07/2020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791F2DC7-C042-49FC-8E3D-A8EE398A42E5}"/>
              </a:ext>
            </a:extLst>
          </p:cNvPr>
          <p:cNvGraphicFramePr>
            <a:graphicFrameLocks noGrp="1"/>
          </p:cNvGraphicFramePr>
          <p:nvPr>
            <p:extLst>
              <p:ext uri="{D42A27DB-BD31-4B8C-83A1-F6EECF244321}">
                <p14:modId xmlns:p14="http://schemas.microsoft.com/office/powerpoint/2010/main" val="4069980386"/>
              </p:ext>
            </p:extLst>
          </p:nvPr>
        </p:nvGraphicFramePr>
        <p:xfrm>
          <a:off x="216569" y="1252584"/>
          <a:ext cx="11730790" cy="5066698"/>
        </p:xfrm>
        <a:graphic>
          <a:graphicData uri="http://schemas.openxmlformats.org/drawingml/2006/table">
            <a:tbl>
              <a:tblPr>
                <a:tableStyleId>{BDBED569-4797-4DF1-A0F4-6AAB3CD982D8}</a:tableStyleId>
              </a:tblPr>
              <a:tblGrid>
                <a:gridCol w="366587">
                  <a:extLst>
                    <a:ext uri="{9D8B030D-6E8A-4147-A177-3AD203B41FA5}">
                      <a16:colId xmlns:a16="http://schemas.microsoft.com/office/drawing/2014/main" val="2856211665"/>
                    </a:ext>
                  </a:extLst>
                </a:gridCol>
                <a:gridCol w="293270">
                  <a:extLst>
                    <a:ext uri="{9D8B030D-6E8A-4147-A177-3AD203B41FA5}">
                      <a16:colId xmlns:a16="http://schemas.microsoft.com/office/drawing/2014/main" val="1157650258"/>
                    </a:ext>
                  </a:extLst>
                </a:gridCol>
                <a:gridCol w="742737">
                  <a:extLst>
                    <a:ext uri="{9D8B030D-6E8A-4147-A177-3AD203B41FA5}">
                      <a16:colId xmlns:a16="http://schemas.microsoft.com/office/drawing/2014/main" val="756116577"/>
                    </a:ext>
                  </a:extLst>
                </a:gridCol>
                <a:gridCol w="3277503">
                  <a:extLst>
                    <a:ext uri="{9D8B030D-6E8A-4147-A177-3AD203B41FA5}">
                      <a16:colId xmlns:a16="http://schemas.microsoft.com/office/drawing/2014/main" val="611195909"/>
                    </a:ext>
                  </a:extLst>
                </a:gridCol>
                <a:gridCol w="879810">
                  <a:extLst>
                    <a:ext uri="{9D8B030D-6E8A-4147-A177-3AD203B41FA5}">
                      <a16:colId xmlns:a16="http://schemas.microsoft.com/office/drawing/2014/main" val="2878103959"/>
                    </a:ext>
                  </a:extLst>
                </a:gridCol>
                <a:gridCol w="635418">
                  <a:extLst>
                    <a:ext uri="{9D8B030D-6E8A-4147-A177-3AD203B41FA5}">
                      <a16:colId xmlns:a16="http://schemas.microsoft.com/office/drawing/2014/main" val="3677279879"/>
                    </a:ext>
                  </a:extLst>
                </a:gridCol>
                <a:gridCol w="720955">
                  <a:extLst>
                    <a:ext uri="{9D8B030D-6E8A-4147-A177-3AD203B41FA5}">
                      <a16:colId xmlns:a16="http://schemas.microsoft.com/office/drawing/2014/main" val="763942350"/>
                    </a:ext>
                  </a:extLst>
                </a:gridCol>
                <a:gridCol w="569224">
                  <a:extLst>
                    <a:ext uri="{9D8B030D-6E8A-4147-A177-3AD203B41FA5}">
                      <a16:colId xmlns:a16="http://schemas.microsoft.com/office/drawing/2014/main" val="4175077949"/>
                    </a:ext>
                  </a:extLst>
                </a:gridCol>
                <a:gridCol w="713831">
                  <a:extLst>
                    <a:ext uri="{9D8B030D-6E8A-4147-A177-3AD203B41FA5}">
                      <a16:colId xmlns:a16="http://schemas.microsoft.com/office/drawing/2014/main" val="1158316045"/>
                    </a:ext>
                  </a:extLst>
                </a:gridCol>
                <a:gridCol w="525442">
                  <a:extLst>
                    <a:ext uri="{9D8B030D-6E8A-4147-A177-3AD203B41FA5}">
                      <a16:colId xmlns:a16="http://schemas.microsoft.com/office/drawing/2014/main" val="56341382"/>
                    </a:ext>
                  </a:extLst>
                </a:gridCol>
                <a:gridCol w="464344">
                  <a:extLst>
                    <a:ext uri="{9D8B030D-6E8A-4147-A177-3AD203B41FA5}">
                      <a16:colId xmlns:a16="http://schemas.microsoft.com/office/drawing/2014/main" val="325649073"/>
                    </a:ext>
                  </a:extLst>
                </a:gridCol>
                <a:gridCol w="464344">
                  <a:extLst>
                    <a:ext uri="{9D8B030D-6E8A-4147-A177-3AD203B41FA5}">
                      <a16:colId xmlns:a16="http://schemas.microsoft.com/office/drawing/2014/main" val="1642856060"/>
                    </a:ext>
                  </a:extLst>
                </a:gridCol>
                <a:gridCol w="1259770">
                  <a:extLst>
                    <a:ext uri="{9D8B030D-6E8A-4147-A177-3AD203B41FA5}">
                      <a16:colId xmlns:a16="http://schemas.microsoft.com/office/drawing/2014/main" val="425350305"/>
                    </a:ext>
                  </a:extLst>
                </a:gridCol>
                <a:gridCol w="817555">
                  <a:extLst>
                    <a:ext uri="{9D8B030D-6E8A-4147-A177-3AD203B41FA5}">
                      <a16:colId xmlns:a16="http://schemas.microsoft.com/office/drawing/2014/main" val="650866307"/>
                    </a:ext>
                  </a:extLst>
                </a:gridCol>
              </a:tblGrid>
              <a:tr h="343426">
                <a:tc>
                  <a:txBody>
                    <a:bodyPr/>
                    <a:lstStyle/>
                    <a:p>
                      <a:pPr algn="ctr" rtl="0" fontAlgn="ctr"/>
                      <a:r>
                        <a:rPr lang="es-PE" sz="800" b="1" u="none" strike="noStrike" dirty="0">
                          <a:effectLst/>
                        </a:rPr>
                        <a:t>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CUI</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CÓDIGO DE IDEA</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NOMBRE DEL PROYECTO DE INVERSIÓN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INVERSIÓN ESTIMADO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ESTADO SITUACIONAL</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err="1">
                          <a:effectLst/>
                        </a:rPr>
                        <a:t>APROBACION</a:t>
                      </a:r>
                      <a:r>
                        <a:rPr lang="es-PE" sz="800" b="1" u="none" strike="noStrike" dirty="0">
                          <a:effectLst/>
                        </a:rPr>
                        <a:t> DEL PLAN DE TRABAJO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PLAZO APROBADO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APROBADO PARA PERFIL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EJECUTADO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FECHA INICIO </a:t>
                      </a:r>
                      <a:r>
                        <a:rPr lang="es-PE" sz="800" b="1" u="none" strike="noStrike" dirty="0" err="1">
                          <a:effectLst/>
                        </a:rPr>
                        <a:t>FORMULACION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TIEMPO TRANSCURRIDO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ALCANCE</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MODALIDAD DE LA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2142008263"/>
                  </a:ext>
                </a:extLst>
              </a:tr>
              <a:tr h="343426">
                <a:tc>
                  <a:txBody>
                    <a:bodyPr/>
                    <a:lstStyle/>
                    <a:p>
                      <a:pPr algn="ctr" rtl="0" fontAlgn="ctr"/>
                      <a:r>
                        <a:rPr lang="es-PE" sz="800" u="none" strike="noStrike" dirty="0">
                          <a:effectLst/>
                        </a:rPr>
                        <a:t>1</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49445</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a:t>
                      </a:r>
                      <a:r>
                        <a:rPr lang="es-PE" sz="800" u="sng" strike="noStrike">
                          <a:effectLst/>
                        </a:rPr>
                        <a:t>Socctaccocha</a:t>
                      </a:r>
                      <a:r>
                        <a:rPr lang="es-PE" sz="800" u="none" strike="noStrike">
                          <a:effectLst/>
                        </a:rPr>
                        <a:t>" en los distritos de Kishuará, Huancarama y Pacobamba de la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132’228,000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30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589,029.60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3,488.20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05 Nov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152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KISHUARA, PACOBAMBA Y HUACARAMA. PROVINCIA ANDAHUAYLAS.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256916095"/>
                  </a:ext>
                </a:extLst>
              </a:tr>
              <a:tr h="258534">
                <a:tc>
                  <a:txBody>
                    <a:bodyPr/>
                    <a:lstStyle/>
                    <a:p>
                      <a:pPr algn="ctr" rtl="0" fontAlgn="ctr"/>
                      <a:r>
                        <a:rPr lang="es-PE" sz="800" u="none" strike="noStrike" dirty="0">
                          <a:effectLst/>
                        </a:rPr>
                        <a:t>2</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49426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servicio de agua para riego para las comunidades de Apumarca, Patirara, Ccatina, Accoera, Huaraqueray, Pucar y Huallhuac. Distrito de </a:t>
                      </a:r>
                      <a:r>
                        <a:rPr lang="es-PE" sz="800" u="sng" strike="noStrike">
                          <a:effectLst/>
                        </a:rPr>
                        <a:t>Mara</a:t>
                      </a:r>
                      <a:r>
                        <a:rPr lang="es-PE" sz="800" u="none" strike="noStrike">
                          <a:effectLst/>
                        </a:rPr>
                        <a:t> - provincia de Cotabambas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4’903,455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 MARA, PROVINCIA COTABAMBAS,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21653494"/>
                  </a:ext>
                </a:extLst>
              </a:tr>
              <a:tr h="258534">
                <a:tc>
                  <a:txBody>
                    <a:bodyPr/>
                    <a:lstStyle/>
                    <a:p>
                      <a:pPr algn="ctr" rtl="0" fontAlgn="ctr"/>
                      <a:r>
                        <a:rPr lang="es-PE" sz="800" u="none" strike="noStrike" dirty="0">
                          <a:effectLst/>
                        </a:rPr>
                        <a:t>3</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49403</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para riego con represamiento en las comunidades de </a:t>
                      </a:r>
                      <a:r>
                        <a:rPr lang="es-PE" sz="800" u="sng" strike="noStrike" dirty="0" err="1">
                          <a:effectLst/>
                        </a:rPr>
                        <a:t>Licchivilca</a:t>
                      </a:r>
                      <a:r>
                        <a:rPr lang="es-PE" sz="800" u="none" strike="noStrike" dirty="0">
                          <a:effectLst/>
                        </a:rPr>
                        <a:t>, </a:t>
                      </a:r>
                      <a:r>
                        <a:rPr lang="es-PE" sz="800" u="none" strike="noStrike" dirty="0" err="1">
                          <a:effectLst/>
                        </a:rPr>
                        <a:t>Ocrabamba</a:t>
                      </a:r>
                      <a:r>
                        <a:rPr lang="es-PE" sz="800" u="none" strike="noStrike" dirty="0">
                          <a:effectLst/>
                        </a:rPr>
                        <a:t>, </a:t>
                      </a:r>
                      <a:r>
                        <a:rPr lang="es-PE" sz="800" u="none" strike="noStrike" dirty="0" err="1">
                          <a:effectLst/>
                        </a:rPr>
                        <a:t>Collaoro</a:t>
                      </a:r>
                      <a:r>
                        <a:rPr lang="es-PE" sz="800" u="none" strike="noStrike" dirty="0">
                          <a:effectLst/>
                        </a:rPr>
                        <a:t>, </a:t>
                      </a:r>
                      <a:r>
                        <a:rPr lang="es-PE" sz="800" u="none" strike="noStrike" dirty="0" err="1">
                          <a:effectLst/>
                        </a:rPr>
                        <a:t>Palpacachi</a:t>
                      </a:r>
                      <a:r>
                        <a:rPr lang="es-PE" sz="800" u="none" strike="noStrike" dirty="0">
                          <a:effectLst/>
                        </a:rPr>
                        <a:t> del distrito de Mariscal Gamarra de la provincia de Grau-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6’198,187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27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 MESES (92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312,375.60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GAMARRA, PROVINCIA GRAU,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3091267"/>
                  </a:ext>
                </a:extLst>
              </a:tr>
              <a:tr h="428318">
                <a:tc>
                  <a:txBody>
                    <a:bodyPr/>
                    <a:lstStyle/>
                    <a:p>
                      <a:pPr algn="ctr" rtl="0" fontAlgn="ctr"/>
                      <a:r>
                        <a:rPr lang="es-PE" sz="800" u="none" strike="noStrike" dirty="0">
                          <a:effectLst/>
                        </a:rPr>
                        <a:t>4</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49417</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con represamiento "</a:t>
                      </a:r>
                      <a:r>
                        <a:rPr lang="es-PE" sz="800" u="sng" strike="noStrike" dirty="0" err="1">
                          <a:effectLst/>
                        </a:rPr>
                        <a:t>Mallmanya</a:t>
                      </a:r>
                      <a:r>
                        <a:rPr lang="es-PE" sz="800" u="none" strike="noStrike" dirty="0">
                          <a:effectLst/>
                        </a:rPr>
                        <a:t>” en 5 distritos de la provincia de Grau -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78’455,280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12 Jun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520,873.60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S/                    -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MAMARA, SAN ANTONIO, VILCABAMBA, MICAELA BASTIDAS Y CURASCO, PROVINCIA GRAU,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949545358"/>
                  </a:ext>
                </a:extLst>
              </a:tr>
              <a:tr h="343426">
                <a:tc>
                  <a:txBody>
                    <a:bodyPr/>
                    <a:lstStyle/>
                    <a:p>
                      <a:pPr algn="ctr" rtl="0" fontAlgn="ctr"/>
                      <a:r>
                        <a:rPr lang="es-PE" sz="800" u="none" strike="noStrike" dirty="0">
                          <a:effectLst/>
                        </a:rPr>
                        <a:t>5</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49396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en las localidades de </a:t>
                      </a:r>
                      <a:r>
                        <a:rPr lang="es-PE" sz="800" u="sng" strike="noStrike">
                          <a:effectLst/>
                        </a:rPr>
                        <a:t>Huancabamba</a:t>
                      </a:r>
                      <a:r>
                        <a:rPr lang="es-PE" sz="800" u="none" strike="noStrike">
                          <a:effectLst/>
                        </a:rPr>
                        <a:t>, Checche, Huaraccopata, Sacclaya, Ñawinpuquio, Cumanaylla, Santa Anita, Huancasvilcas, Rayanniyocc, Ayaviri, Cruz Pampa, Tocyascca, Muñahuaycco y Ccacce distrito de José María Arguedas -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68’648,370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DE JOSE MARIA ARGUEDAS,  PROVINCIA DE ANDAHUAYLAS,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 - PRO DESARROLLO.</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51573840"/>
                  </a:ext>
                </a:extLst>
              </a:tr>
              <a:tr h="258534">
                <a:tc>
                  <a:txBody>
                    <a:bodyPr/>
                    <a:lstStyle/>
                    <a:p>
                      <a:pPr algn="ctr" rtl="0" fontAlgn="ctr"/>
                      <a:r>
                        <a:rPr lang="es-PE" sz="800" u="none" strike="noStrike" dirty="0">
                          <a:effectLst/>
                        </a:rPr>
                        <a:t>6</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91036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en los en los distritos de </a:t>
                      </a:r>
                      <a:r>
                        <a:rPr lang="es-PE" sz="800" u="sng" strike="noStrike">
                          <a:effectLst/>
                        </a:rPr>
                        <a:t>Tapairihua y Chapimarca</a:t>
                      </a:r>
                      <a:r>
                        <a:rPr lang="es-PE" sz="800" u="none" strike="noStrike">
                          <a:effectLst/>
                        </a:rPr>
                        <a:t> de la provincia de Aymaraes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38’566,500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TAPAIRIHUA Y CHAPIMARCA,  PROVINCIA AYMARAES,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95488553"/>
                  </a:ext>
                </a:extLst>
              </a:tr>
              <a:tr h="0">
                <a:tc>
                  <a:txBody>
                    <a:bodyPr/>
                    <a:lstStyle/>
                    <a:p>
                      <a:pPr algn="ctr" rtl="0" fontAlgn="ctr"/>
                      <a:r>
                        <a:rPr lang="es-PE" sz="800" u="none" strike="noStrike" dirty="0">
                          <a:effectLst/>
                        </a:rPr>
                        <a:t>7</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109172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Apurímac. (</a:t>
                      </a:r>
                      <a:r>
                        <a:rPr lang="es-PE" sz="800" u="sng" strike="noStrike">
                          <a:effectLst/>
                        </a:rPr>
                        <a:t>Irrigación Cusca</a:t>
                      </a: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211’669,342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SORAYA, CAPAYA, TORAYA, IHUAYLLO, COLCABAMBA, SAÑAYCA, LUCRE DE LA PROVINCIA DE AYMARAES,  Y EN EL DISTRITO DE TUMAY HUARACA Y EL  DISTRITO DE POMACOCHA - PROVINCIA DE ANDAHUAYLAS - DEPARTAMENTO DE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096182285"/>
                  </a:ext>
                </a:extLst>
              </a:tr>
              <a:tr h="524786">
                <a:tc>
                  <a:txBody>
                    <a:bodyPr/>
                    <a:lstStyle/>
                    <a:p>
                      <a:pPr algn="ctr" rtl="0" fontAlgn="ctr"/>
                      <a:r>
                        <a:rPr lang="es-PE" sz="800" u="none" strike="noStrike" dirty="0">
                          <a:effectLst/>
                        </a:rPr>
                        <a:t>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49378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sistema hidráulico (chicha) para el aprovechamiento múltiples en las provincias de Andahuaylas Y Chincheros del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2,238’491,750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PROVINCIAS DE ANDAHUAYLAS Y CHINCHEROS,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dirty="0" err="1">
                          <a:effectLst/>
                        </a:rPr>
                        <a:t>ADMINISTRACION</a:t>
                      </a:r>
                      <a:r>
                        <a:rPr lang="es-PE" sz="800" u="none" strike="noStrike" dirty="0">
                          <a:effectLst/>
                        </a:rPr>
                        <a:t> INDIRECTA</a:t>
                      </a:r>
                      <a:endParaRPr lang="es-PE" sz="8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69250734"/>
                  </a:ext>
                </a:extLst>
              </a:tr>
            </a:tbl>
          </a:graphicData>
        </a:graphic>
      </p:graphicFrame>
    </p:spTree>
    <p:extLst>
      <p:ext uri="{BB962C8B-B14F-4D97-AF65-F5344CB8AC3E}">
        <p14:creationId xmlns:p14="http://schemas.microsoft.com/office/powerpoint/2010/main" val="95046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a:t>
                      </a:r>
                      <a:r>
                        <a:rPr lang="es-PE" sz="1100" b="1" u="none" strike="noStrike" dirty="0" err="1">
                          <a:effectLst/>
                        </a:rPr>
                        <a:t>formulacion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a:t>
                      </a:r>
                      <a:r>
                        <a:rPr lang="es-PE" sz="1100" b="1" i="0" u="none" strike="noStrike" dirty="0" err="1">
                          <a:solidFill>
                            <a:srgbClr val="000000"/>
                          </a:solidFill>
                          <a:effectLst/>
                          <a:latin typeface="Arial Narrow" panose="020B0606020202030204" pitchFamily="34" charset="0"/>
                        </a:rPr>
                        <a:t>culminacion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500688" cy="3459480"/>
        </p:xfrm>
        <a:graphic>
          <a:graphicData uri="http://schemas.openxmlformats.org/drawingml/2006/table">
            <a:tbl>
              <a:tblPr firstRow="1" bandRow="1">
                <a:tableStyleId>{5A111915-BE36-4E01-A7E5-04B1672EAD32}</a:tableStyleId>
              </a:tblPr>
              <a:tblGrid>
                <a:gridCol w="448437">
                  <a:extLst>
                    <a:ext uri="{9D8B030D-6E8A-4147-A177-3AD203B41FA5}">
                      <a16:colId xmlns:a16="http://schemas.microsoft.com/office/drawing/2014/main" val="3231368027"/>
                    </a:ext>
                  </a:extLst>
                </a:gridCol>
                <a:gridCol w="724496">
                  <a:extLst>
                    <a:ext uri="{9D8B030D-6E8A-4147-A177-3AD203B41FA5}">
                      <a16:colId xmlns:a16="http://schemas.microsoft.com/office/drawing/2014/main" val="3565300996"/>
                    </a:ext>
                  </a:extLst>
                </a:gridCol>
                <a:gridCol w="850173">
                  <a:extLst>
                    <a:ext uri="{9D8B030D-6E8A-4147-A177-3AD203B41FA5}">
                      <a16:colId xmlns:a16="http://schemas.microsoft.com/office/drawing/2014/main" val="1968479116"/>
                    </a:ext>
                  </a:extLst>
                </a:gridCol>
                <a:gridCol w="3371122">
                  <a:extLst>
                    <a:ext uri="{9D8B030D-6E8A-4147-A177-3AD203B41FA5}">
                      <a16:colId xmlns:a16="http://schemas.microsoft.com/office/drawing/2014/main" val="1429739352"/>
                    </a:ext>
                  </a:extLst>
                </a:gridCol>
                <a:gridCol w="1005423">
                  <a:extLst>
                    <a:ext uri="{9D8B030D-6E8A-4147-A177-3AD203B41FA5}">
                      <a16:colId xmlns:a16="http://schemas.microsoft.com/office/drawing/2014/main" val="1073880851"/>
                    </a:ext>
                  </a:extLst>
                </a:gridCol>
                <a:gridCol w="1086742">
                  <a:extLst>
                    <a:ext uri="{9D8B030D-6E8A-4147-A177-3AD203B41FA5}">
                      <a16:colId xmlns:a16="http://schemas.microsoft.com/office/drawing/2014/main" val="4239792826"/>
                    </a:ext>
                  </a:extLst>
                </a:gridCol>
                <a:gridCol w="1086742">
                  <a:extLst>
                    <a:ext uri="{9D8B030D-6E8A-4147-A177-3AD203B41FA5}">
                      <a16:colId xmlns:a16="http://schemas.microsoft.com/office/drawing/2014/main" val="1009816637"/>
                    </a:ext>
                  </a:extLst>
                </a:gridCol>
                <a:gridCol w="1781668">
                  <a:extLst>
                    <a:ext uri="{9D8B030D-6E8A-4147-A177-3AD203B41FA5}">
                      <a16:colId xmlns:a16="http://schemas.microsoft.com/office/drawing/2014/main" val="3466243991"/>
                    </a:ext>
                  </a:extLst>
                </a:gridCol>
                <a:gridCol w="1145885">
                  <a:extLst>
                    <a:ext uri="{9D8B030D-6E8A-4147-A177-3AD203B41FA5}">
                      <a16:colId xmlns:a16="http://schemas.microsoft.com/office/drawing/2014/main" val="1146080519"/>
                    </a:ext>
                  </a:extLst>
                </a:gridCol>
              </a:tblGrid>
              <a:tr h="609600">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1" dirty="0"/>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772160">
                <a:tc>
                  <a:txBody>
                    <a:bodyPr/>
                    <a:lstStyle/>
                    <a:p>
                      <a:pPr algn="ctr"/>
                      <a:r>
                        <a:rPr lang="es-PE" sz="900" dirty="0"/>
                        <a:t>01</a:t>
                      </a:r>
                    </a:p>
                  </a:txBody>
                  <a:tcPr marL="121920" marR="121920" marT="60960" marB="60960" anchor="ctr"/>
                </a:tc>
                <a:tc>
                  <a:txBody>
                    <a:bodyPr/>
                    <a:lstStyle/>
                    <a:p>
                      <a:pPr algn="ctr"/>
                      <a:r>
                        <a:rPr lang="es-PE" sz="900" dirty="0"/>
                        <a:t>2471507</a:t>
                      </a:r>
                    </a:p>
                    <a:p>
                      <a:pPr algn="ctr"/>
                      <a:endParaRPr lang="es-PE" sz="900" dirty="0"/>
                    </a:p>
                  </a:txBody>
                  <a:tcPr marL="121920" marR="121920" marT="60960" marB="60960" anchor="ctr"/>
                </a:tc>
                <a:tc>
                  <a:txBody>
                    <a:bodyPr/>
                    <a:lstStyle/>
                    <a:p>
                      <a:pPr algn="ctr"/>
                      <a:r>
                        <a:rPr lang="es-PE" sz="900" dirty="0"/>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kern="1200" dirty="0">
                          <a:solidFill>
                            <a:schemeClr val="tx1"/>
                          </a:solidFill>
                          <a:latin typeface="+mn-lt"/>
                          <a:ea typeface="+mn-ea"/>
                          <a:cs typeface="+mn-cs"/>
                        </a:rPr>
                        <a:t>22,764,507.16</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solidFill>
                          <a:schemeClr val="tx1">
                            <a:lumMod val="95000"/>
                            <a:lumOff val="5000"/>
                          </a:schemeClr>
                        </a:solidFil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nchor="ct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02</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a:cs typeface="Arial"/>
                        <a:sym typeface="Arial"/>
                      </a:endParaRP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900" b="0" u="none" strike="noStrike" cap="none" baseline="0" dirty="0">
                          <a:solidFill>
                            <a:srgbClr val="000000"/>
                          </a:solidFill>
                          <a:sym typeface="Arial"/>
                        </a:rPr>
                        <a:t> DISTRITOS DE </a:t>
                      </a:r>
                      <a:r>
                        <a:rPr lang="es-PE" sz="900" b="0" u="none" strike="noStrike" cap="none" dirty="0">
                          <a:solidFill>
                            <a:srgbClr val="000000"/>
                          </a:solidFill>
                          <a:sym typeface="Arial"/>
                        </a:rPr>
                        <a:t>LA PROVINCIA DE COTABAMBAS Y GRAU  DE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900" b="1" kern="1200" dirty="0">
                          <a:solidFill>
                            <a:schemeClr val="tx1"/>
                          </a:solidFill>
                          <a:latin typeface="+mn-lt"/>
                          <a:ea typeface="+mn-ea"/>
                          <a:cs typeface="+mn-cs"/>
                          <a:sym typeface="Arial"/>
                        </a:rPr>
                        <a:t>16,348,682.70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kern="1200" dirty="0">
                          <a:solidFill>
                            <a:schemeClr val="tx1"/>
                          </a:solidFill>
                          <a:latin typeface="+mn-lt"/>
                          <a:ea typeface="+mn-ea"/>
                          <a:cs typeface="+mn-cs"/>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fontAlgn="ctr"/>
                      <a:r>
                        <a:rPr lang="es-PE" sz="900" u="none" strike="noStrike" dirty="0">
                          <a:effectLst/>
                        </a:rPr>
                        <a:t>Para su registro en el aplicativo informático del banco de proyectos y viabilización.</a:t>
                      </a:r>
                      <a:endParaRPr lang="es-PE" sz="900" b="0" i="0" u="none" strike="noStrike" dirty="0">
                        <a:solidFill>
                          <a:srgbClr val="000000"/>
                        </a:solidFill>
                        <a:effectLst/>
                        <a:latin typeface="Arial Narrow" panose="020B0606020202030204" pitchFamily="34" charset="0"/>
                      </a:endParaRPr>
                    </a:p>
                    <a:p>
                      <a:pPr algn="ctr"/>
                      <a:endParaRPr lang="es-PE" sz="900" b="0" i="0" u="none" strike="noStrike" cap="none" dirty="0">
                        <a:solidFill>
                          <a:srgbClr val="000000"/>
                        </a:solidFill>
                        <a:latin typeface="+mn-lt"/>
                        <a:cs typeface="Arial"/>
                        <a:sym typeface="Arial"/>
                      </a:endParaRP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03</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2487519</a:t>
                      </a: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r>
                        <a:rPr lang="es-PE" sz="9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1" kern="1200" dirty="0">
                          <a:solidFill>
                            <a:schemeClr val="tx1"/>
                          </a:solidFill>
                          <a:latin typeface="+mn-lt"/>
                          <a:ea typeface="+mn-ea"/>
                          <a:cs typeface="+mn-cs"/>
                        </a:rPr>
                        <a:t>53,097,268.32</a:t>
                      </a:r>
                      <a:endParaRPr lang="es-PE" sz="900" b="1" kern="1200" dirty="0">
                        <a:solidFill>
                          <a:schemeClr val="tx1"/>
                        </a:solidFill>
                        <a:latin typeface="+mn-lt"/>
                        <a:ea typeface="+mn-ea"/>
                        <a:cs typeface="+mn-cs"/>
                        <a:sym typeface="Arial"/>
                      </a:endParaRPr>
                    </a:p>
                    <a:p>
                      <a:pPr marL="0" indent="0" algn="ctr">
                        <a:buFont typeface="Arial" panose="020B0604020202020204" pitchFamily="34" charset="0"/>
                        <a:buNone/>
                      </a:pPr>
                      <a:endParaRPr lang="es-PE" sz="9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900" b="0" i="0" u="none" strike="noStrike" cap="none" dirty="0">
                          <a:solidFill>
                            <a:srgbClr val="000000"/>
                          </a:solidFill>
                          <a:latin typeface="Arial"/>
                          <a:cs typeface="Arial"/>
                          <a:sym typeface="Arial"/>
                        </a:rPr>
                        <a:t>09 Distritos</a:t>
                      </a:r>
                    </a:p>
                    <a:p>
                      <a:pPr marL="171450" indent="-171450" algn="ctr">
                        <a:buFont typeface="Arial" panose="020B0604020202020204" pitchFamily="34" charset="0"/>
                        <a:buChar cha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rgbClr val="000000"/>
                        </a:solidFill>
                        <a:latin typeface="Arial"/>
                        <a:cs typeface="Arial"/>
                        <a:sym typeface="Arial"/>
                      </a:endParaRPr>
                    </a:p>
                  </a:txBody>
                  <a:tcPr marL="121920" marR="121920" marT="60960" marB="60960" anchor="ctr"/>
                </a:tc>
                <a:extLst>
                  <a:ext uri="{0D108BD9-81ED-4DB2-BD59-A6C34878D82A}">
                    <a16:rowId xmlns:a16="http://schemas.microsoft.com/office/drawing/2014/main" val="1767663526"/>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559832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363096" cy="2238407"/>
        </p:xfrm>
        <a:graphic>
          <a:graphicData uri="http://schemas.openxmlformats.org/drawingml/2006/table">
            <a:tbl>
              <a:tblPr firstRow="1" bandRow="1">
                <a:tableStyleId>{5A111915-BE36-4E01-A7E5-04B1672EAD32}</a:tableStyleId>
              </a:tblPr>
              <a:tblGrid>
                <a:gridCol w="503979">
                  <a:extLst>
                    <a:ext uri="{9D8B030D-6E8A-4147-A177-3AD203B41FA5}">
                      <a16:colId xmlns:a16="http://schemas.microsoft.com/office/drawing/2014/main" val="3231368027"/>
                    </a:ext>
                  </a:extLst>
                </a:gridCol>
                <a:gridCol w="554867">
                  <a:extLst>
                    <a:ext uri="{9D8B030D-6E8A-4147-A177-3AD203B41FA5}">
                      <a16:colId xmlns:a16="http://schemas.microsoft.com/office/drawing/2014/main" val="3565300996"/>
                    </a:ext>
                  </a:extLst>
                </a:gridCol>
                <a:gridCol w="767480">
                  <a:extLst>
                    <a:ext uri="{9D8B030D-6E8A-4147-A177-3AD203B41FA5}">
                      <a16:colId xmlns:a16="http://schemas.microsoft.com/office/drawing/2014/main" val="1968479116"/>
                    </a:ext>
                  </a:extLst>
                </a:gridCol>
                <a:gridCol w="2466092">
                  <a:extLst>
                    <a:ext uri="{9D8B030D-6E8A-4147-A177-3AD203B41FA5}">
                      <a16:colId xmlns:a16="http://schemas.microsoft.com/office/drawing/2014/main" val="1429739352"/>
                    </a:ext>
                  </a:extLst>
                </a:gridCol>
                <a:gridCol w="988004">
                  <a:extLst>
                    <a:ext uri="{9D8B030D-6E8A-4147-A177-3AD203B41FA5}">
                      <a16:colId xmlns:a16="http://schemas.microsoft.com/office/drawing/2014/main" val="1073880851"/>
                    </a:ext>
                  </a:extLst>
                </a:gridCol>
                <a:gridCol w="1262813">
                  <a:extLst>
                    <a:ext uri="{9D8B030D-6E8A-4147-A177-3AD203B41FA5}">
                      <a16:colId xmlns:a16="http://schemas.microsoft.com/office/drawing/2014/main" val="4239792826"/>
                    </a:ext>
                  </a:extLst>
                </a:gridCol>
                <a:gridCol w="1393674">
                  <a:extLst>
                    <a:ext uri="{9D8B030D-6E8A-4147-A177-3AD203B41FA5}">
                      <a16:colId xmlns:a16="http://schemas.microsoft.com/office/drawing/2014/main" val="1009816637"/>
                    </a:ext>
                  </a:extLst>
                </a:gridCol>
                <a:gridCol w="1262813">
                  <a:extLst>
                    <a:ext uri="{9D8B030D-6E8A-4147-A177-3AD203B41FA5}">
                      <a16:colId xmlns:a16="http://schemas.microsoft.com/office/drawing/2014/main" val="919764980"/>
                    </a:ext>
                  </a:extLst>
                </a:gridCol>
                <a:gridCol w="1128946">
                  <a:extLst>
                    <a:ext uri="{9D8B030D-6E8A-4147-A177-3AD203B41FA5}">
                      <a16:colId xmlns:a16="http://schemas.microsoft.com/office/drawing/2014/main" val="3466243991"/>
                    </a:ext>
                  </a:extLst>
                </a:gridCol>
                <a:gridCol w="1034428">
                  <a:extLst>
                    <a:ext uri="{9D8B030D-6E8A-4147-A177-3AD203B41FA5}">
                      <a16:colId xmlns:a16="http://schemas.microsoft.com/office/drawing/2014/main" val="1146080519"/>
                    </a:ext>
                  </a:extLst>
                </a:gridCol>
              </a:tblGrid>
              <a:tr h="882047">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INICIO DE FORMULACION</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CULMINACION</a:t>
                      </a:r>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1309013">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panose="020B0604020202020204" pitchFamily="34" charset="0"/>
                          <a:cs typeface="Arial" panose="020B0604020202020204" pitchFamily="34" charset="0"/>
                          <a:sym typeface="Arial"/>
                        </a:rPr>
                        <a:t>04</a:t>
                      </a: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panose="020B0604020202020204" pitchFamily="34" charset="0"/>
                          <a:cs typeface="Arial" panose="020B0604020202020204" pitchFamily="34" charset="0"/>
                          <a:sym typeface="Arial"/>
                        </a:rPr>
                        <a:t>-</a:t>
                      </a: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panose="020B0604020202020204" pitchFamily="34" charset="0"/>
                          <a:cs typeface="Arial" panose="020B0604020202020204" pitchFamily="34" charset="0"/>
                          <a:sym typeface="Arial"/>
                        </a:rPr>
                        <a:t>49249</a:t>
                      </a:r>
                    </a:p>
                  </a:txBody>
                  <a:tcPr marL="121920" marR="121920" marT="60960" marB="60960" anchor="ctr"/>
                </a:tc>
                <a:tc>
                  <a:txBody>
                    <a:bodyPr/>
                    <a:lstStyle/>
                    <a:p>
                      <a:r>
                        <a:rPr lang="es-PE" sz="900" b="0" u="none" strike="noStrike" cap="none" dirty="0">
                          <a:solidFill>
                            <a:srgbClr val="000000"/>
                          </a:solidFill>
                          <a:latin typeface="Arial" panose="020B0604020202020204" pitchFamily="34" charset="0"/>
                          <a:cs typeface="Arial" panose="020B0604020202020204" pitchFamily="34" charset="0"/>
                          <a:sym typeface="Arial"/>
                        </a:rPr>
                        <a:t>RECUPERACION DE  ECOSISTEMA DE BOFEDAL Y PAJONAL DE PUNA HUMEDA Y SECA EN LA UNIDAD HIDROGRAFICA OROPESA,PALLCAMAYU,HUISHUICHA Y CHUQUIBAMBILLA  DE LAS PROVINCIAS DE ANTABAMBA Y GRAU DE  LA REGION DE APURIMAC.</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900" b="1" kern="1200" dirty="0">
                          <a:solidFill>
                            <a:schemeClr val="tx1"/>
                          </a:solidFill>
                          <a:latin typeface="Arial" panose="020B0604020202020204" pitchFamily="34" charset="0"/>
                          <a:ea typeface="+mn-ea"/>
                          <a:cs typeface="Arial" panose="020B0604020202020204" pitchFamily="34" charset="0"/>
                          <a:sym typeface="Arial"/>
                        </a:rPr>
                        <a:t>21,791,800.00</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900" b="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EN FORMULACIÓN</a:t>
                      </a: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01/10/2019</a:t>
                      </a:r>
                    </a:p>
                  </a:txBody>
                  <a:tcPr marL="121920" marR="121920" marT="60960" marB="60960" anchor="ctr"/>
                </a:tc>
                <a:tc>
                  <a:txBody>
                    <a:bodyPr/>
                    <a:lstStyle/>
                    <a:p>
                      <a:pPr algn="ctr"/>
                      <a:r>
                        <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REFORMULACIÓN</a:t>
                      </a:r>
                    </a:p>
                    <a:p>
                      <a:pPr algn="ctr"/>
                      <a:r>
                        <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01/08/2020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p>
                      <a:pPr algn="ctr"/>
                      <a:r>
                        <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CULMINACIÓN</a:t>
                      </a:r>
                    </a:p>
                    <a:p>
                      <a:pPr algn="ctr"/>
                      <a:r>
                        <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rPr>
                        <a:t>31/10/2020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latin typeface="Arial" panose="020B0604020202020204" pitchFamily="34" charset="0"/>
                          <a:cs typeface="Arial" panose="020B0604020202020204" pitchFamily="34" charset="0"/>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latin typeface="Arial" panose="020B0604020202020204" pitchFamily="34" charset="0"/>
                          <a:cs typeface="Arial" panose="020B0604020202020204" pitchFamily="34" charset="0"/>
                          <a:sym typeface="Arial"/>
                        </a:rPr>
                        <a:t>(AVANCE 20%)</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latin typeface="Arial" panose="020B0604020202020204" pitchFamily="34" charset="0"/>
                        <a:cs typeface="Arial" panose="020B060402020202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rPr>
                        <a:t>EL PROYECTO FUE PARALIZADO 31/12/2020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rPr>
                        <a:t>PARA REPROGRAMACIÓN</a:t>
                      </a:r>
                      <a:r>
                        <a:rPr lang="es-PE" sz="900" b="0" kern="1200" baseline="0" dirty="0">
                          <a:solidFill>
                            <a:schemeClr val="tx1">
                              <a:lumMod val="95000"/>
                              <a:lumOff val="5000"/>
                            </a:schemeClr>
                          </a:solidFill>
                          <a:latin typeface="Arial" panose="020B0604020202020204" pitchFamily="34" charset="0"/>
                          <a:ea typeface="+mn-ea"/>
                          <a:cs typeface="Arial" panose="020B0604020202020204" pitchFamily="34" charset="0"/>
                        </a:rPr>
                        <a:t> AÑO 2020</a:t>
                      </a:r>
                      <a:endPar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2684701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nvGraphicFramePr>
        <p:xfrm>
          <a:off x="255880" y="1884116"/>
          <a:ext cx="11783165" cy="3489960"/>
        </p:xfrm>
        <a:graphic>
          <a:graphicData uri="http://schemas.openxmlformats.org/drawingml/2006/table">
            <a:tbl>
              <a:tblPr firstRow="1" bandRow="1">
                <a:tableStyleId>{5A111915-BE36-4E01-A7E5-04B1672EAD32}</a:tableStyleId>
              </a:tblPr>
              <a:tblGrid>
                <a:gridCol w="443429">
                  <a:extLst>
                    <a:ext uri="{9D8B030D-6E8A-4147-A177-3AD203B41FA5}">
                      <a16:colId xmlns:a16="http://schemas.microsoft.com/office/drawing/2014/main" val="3565300996"/>
                    </a:ext>
                  </a:extLst>
                </a:gridCol>
                <a:gridCol w="708867">
                  <a:extLst>
                    <a:ext uri="{9D8B030D-6E8A-4147-A177-3AD203B41FA5}">
                      <a16:colId xmlns:a16="http://schemas.microsoft.com/office/drawing/2014/main" val="2567852907"/>
                    </a:ext>
                  </a:extLst>
                </a:gridCol>
                <a:gridCol w="3860258">
                  <a:extLst>
                    <a:ext uri="{9D8B030D-6E8A-4147-A177-3AD203B41FA5}">
                      <a16:colId xmlns:a16="http://schemas.microsoft.com/office/drawing/2014/main" val="1429739352"/>
                    </a:ext>
                  </a:extLst>
                </a:gridCol>
                <a:gridCol w="1083508">
                  <a:extLst>
                    <a:ext uri="{9D8B030D-6E8A-4147-A177-3AD203B41FA5}">
                      <a16:colId xmlns:a16="http://schemas.microsoft.com/office/drawing/2014/main" val="1073880851"/>
                    </a:ext>
                  </a:extLst>
                </a:gridCol>
                <a:gridCol w="814131">
                  <a:extLst>
                    <a:ext uri="{9D8B030D-6E8A-4147-A177-3AD203B41FA5}">
                      <a16:colId xmlns:a16="http://schemas.microsoft.com/office/drawing/2014/main" val="4239792826"/>
                    </a:ext>
                  </a:extLst>
                </a:gridCol>
                <a:gridCol w="857968">
                  <a:extLst>
                    <a:ext uri="{9D8B030D-6E8A-4147-A177-3AD203B41FA5}">
                      <a16:colId xmlns:a16="http://schemas.microsoft.com/office/drawing/2014/main" val="2844200124"/>
                    </a:ext>
                  </a:extLst>
                </a:gridCol>
                <a:gridCol w="857968">
                  <a:extLst>
                    <a:ext uri="{9D8B030D-6E8A-4147-A177-3AD203B41FA5}">
                      <a16:colId xmlns:a16="http://schemas.microsoft.com/office/drawing/2014/main" val="100761033"/>
                    </a:ext>
                  </a:extLst>
                </a:gridCol>
                <a:gridCol w="857968">
                  <a:extLst>
                    <a:ext uri="{9D8B030D-6E8A-4147-A177-3AD203B41FA5}">
                      <a16:colId xmlns:a16="http://schemas.microsoft.com/office/drawing/2014/main" val="4241412091"/>
                    </a:ext>
                  </a:extLst>
                </a:gridCol>
                <a:gridCol w="1403634">
                  <a:extLst>
                    <a:ext uri="{9D8B030D-6E8A-4147-A177-3AD203B41FA5}">
                      <a16:colId xmlns:a16="http://schemas.microsoft.com/office/drawing/2014/main" val="3466243991"/>
                    </a:ext>
                  </a:extLst>
                </a:gridCol>
                <a:gridCol w="895434">
                  <a:extLst>
                    <a:ext uri="{9D8B030D-6E8A-4147-A177-3AD203B41FA5}">
                      <a16:colId xmlns:a16="http://schemas.microsoft.com/office/drawing/2014/main" val="1146080519"/>
                    </a:ext>
                  </a:extLst>
                </a:gridCol>
              </a:tblGrid>
              <a:tr h="447040">
                <a:tc>
                  <a:txBody>
                    <a:bodyPr/>
                    <a:lstStyle/>
                    <a:p>
                      <a:pPr algn="ctr"/>
                      <a:r>
                        <a:rPr lang="es-PE" sz="900" dirty="0" err="1"/>
                        <a:t>N°</a:t>
                      </a:r>
                      <a:endParaRPr lang="es-PE" sz="900" dirty="0"/>
                    </a:p>
                  </a:txBody>
                  <a:tcPr marL="121920" marR="121920" marT="60960" marB="60960" anchor="ctr"/>
                </a:tc>
                <a:tc>
                  <a:txBody>
                    <a:bodyPr/>
                    <a:lstStyle/>
                    <a:p>
                      <a:pPr algn="ctr"/>
                      <a:r>
                        <a:rPr lang="es-PE" sz="900" dirty="0"/>
                        <a:t>CODIGO DE IDEA</a:t>
                      </a:r>
                    </a:p>
                    <a:p>
                      <a:pPr algn="ctr"/>
                      <a:endParaRPr lang="es-PE" sz="9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INICIO DE FORMULACION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CULMINACION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OBSERVACIONES</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1</a:t>
                      </a:r>
                    </a:p>
                    <a:p>
                      <a:pPr algn="ctr"/>
                      <a:endParaRPr lang="es-PE" sz="900" dirty="0"/>
                    </a:p>
                  </a:txBody>
                  <a:tcPr marL="121920" marR="121920" marT="60960" marB="60960" anchor="ct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s-PE" sz="900" b="0" i="0" u="none" strike="noStrike" kern="1200" cap="none" dirty="0">
                          <a:solidFill>
                            <a:srgbClr val="000000"/>
                          </a:solidFill>
                          <a:latin typeface="Arial"/>
                          <a:ea typeface="+mn-ea"/>
                          <a:cs typeface="Arial"/>
                        </a:rPr>
                        <a:t>48932</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 SECA Y BOFEDAL  EN LA UNIDAD HIDROGRAFICA ANTABAMBA DE LAS LAS PROVINCIAS DE ANTABAMBA Y AYMARAES DEL  DEPARTAMENTO DE APURIMAC</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i="0" u="none" strike="noStrike" cap="none" dirty="0">
                          <a:solidFill>
                            <a:schemeClr val="tx1"/>
                          </a:solidFill>
                          <a:latin typeface="+mn-lt"/>
                          <a:ea typeface="+mn-ea"/>
                          <a:cs typeface="+mn-cs"/>
                          <a:sym typeface="Arial"/>
                        </a:rPr>
                        <a:t>25,362,500.00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Idea</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01/08/2020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15/12/2020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10 Distritos de</a:t>
                      </a:r>
                      <a:r>
                        <a:rPr lang="es-PE" sz="900" b="0" baseline="0" dirty="0"/>
                        <a:t> las</a:t>
                      </a:r>
                      <a:endParaRPr lang="es-PE" sz="9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i="0" u="none" strike="noStrike" kern="1200" cap="none" dirty="0">
                          <a:solidFill>
                            <a:schemeClr val="tx1"/>
                          </a:solidFill>
                          <a:latin typeface="+mn-lt"/>
                          <a:ea typeface="+mn-ea"/>
                          <a:cs typeface="+mn-cs"/>
                          <a:sym typeface="Arial"/>
                        </a:rPr>
                        <a:t>33,108,240.00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cap="none" dirty="0">
                        <a:solidFill>
                          <a:srgbClr val="FF0000"/>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cap="none" dirty="0">
                        <a:solidFill>
                          <a:srgbClr val="FF0000"/>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 </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latin typeface="+mn-lt"/>
                          <a:ea typeface="+mn-ea"/>
                          <a:cs typeface="+mn-cs"/>
                        </a:rPr>
                        <a:t>Programación Año 2021</a:t>
                      </a:r>
                    </a:p>
                  </a:txBody>
                  <a:tcPr marL="121920" marR="121920" marT="60960" marB="60960"/>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3</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i="0" u="none" strike="noStrike" kern="1200" cap="none" dirty="0">
                          <a:solidFill>
                            <a:schemeClr val="tx1"/>
                          </a:solidFill>
                          <a:latin typeface="+mn-lt"/>
                          <a:ea typeface="+mn-ea"/>
                          <a:cs typeface="+mn-cs"/>
                          <a:sym typeface="Arial"/>
                        </a:rPr>
                        <a:t>14,482,500.00</a:t>
                      </a:r>
                    </a:p>
                  </a:txBody>
                  <a:tcPr marL="121920" marR="121920" marT="60960" marB="60960"/>
                </a:tc>
                <a:tc>
                  <a:txBody>
                    <a:bodyPr/>
                    <a:lstStyle/>
                    <a:p>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4.5 meses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0" u="none" strike="noStrike" cap="none" dirty="0">
                          <a:solidFill>
                            <a:srgbClr val="000000"/>
                          </a:solidFill>
                          <a:sym typeface="Arial"/>
                        </a:rPr>
                        <a:t>11 Distritos </a:t>
                      </a:r>
                      <a:r>
                        <a:rPr lang="es-PE" sz="900" b="0" u="none" strike="noStrike" dirty="0">
                          <a:effectLst/>
                        </a:rPr>
                        <a:t>de las Provincias Chincheros</a:t>
                      </a:r>
                    </a:p>
                    <a:p>
                      <a:pPr marL="171450" indent="-171450">
                        <a:buFont typeface="Arial" panose="020B0604020202020204" pitchFamily="34" charset="0"/>
                        <a:buChar char="•"/>
                      </a:pPr>
                      <a:endParaRPr lang="es-PE" sz="900" b="0" u="none" strike="noStrike" cap="none" dirty="0">
                        <a:solidFill>
                          <a:srgbClr val="000000"/>
                        </a:solidFil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latin typeface="+mn-lt"/>
                          <a:ea typeface="+mn-ea"/>
                          <a:cs typeface="+mn-cs"/>
                        </a:rPr>
                        <a:t>Programación Año 2021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i="0" u="none" strike="noStrike" kern="1200" cap="none" dirty="0">
                          <a:solidFill>
                            <a:schemeClr val="tx1"/>
                          </a:solidFill>
                          <a:latin typeface="+mn-lt"/>
                          <a:ea typeface="+mn-ea"/>
                          <a:cs typeface="+mn-cs"/>
                          <a:sym typeface="Arial"/>
                        </a:rPr>
                        <a:t>18,766,450.00</a:t>
                      </a:r>
                    </a:p>
                  </a:txBody>
                  <a:tcPr marL="121920" marR="121920" marT="60960" marB="60960"/>
                </a:tc>
                <a:tc>
                  <a:txBody>
                    <a:bodyPr/>
                    <a:lstStyle/>
                    <a:p>
                      <a:r>
                        <a:rPr lang="es-PE" sz="900" b="0" u="none" strike="noStrike" cap="none" dirty="0">
                          <a:solidFill>
                            <a:srgbClr val="000000"/>
                          </a:solidFill>
                          <a:sym typeface="Arial"/>
                        </a:rPr>
                        <a:t>Idea</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kern="1200" dirty="0">
                          <a:solidFill>
                            <a:schemeClr val="tx1"/>
                          </a:solidFill>
                          <a:latin typeface="+mn-lt"/>
                          <a:ea typeface="+mn-ea"/>
                          <a:cs typeface="+mn-cs"/>
                          <a:sym typeface="Arial"/>
                        </a:rPr>
                        <a:t>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i="0" u="none" strike="noStrike" cap="none" dirty="0">
                          <a:solidFill>
                            <a:srgbClr val="FF0000"/>
                          </a:solidFill>
                          <a:latin typeface="Arial"/>
                          <a:cs typeface="Aria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15 Distritos </a:t>
                      </a:r>
                      <a:r>
                        <a:rPr lang="es-PE" sz="900" b="0" u="none" strike="noStrike" dirty="0">
                          <a:effectLst/>
                        </a:rPr>
                        <a:t>de las Provincias Abancay,Aymaraes</a:t>
                      </a:r>
                      <a:r>
                        <a:rPr lang="es-PE" sz="900" b="0" u="none" strike="noStrike" baseline="0" dirty="0">
                          <a:effectLst/>
                        </a:rPr>
                        <a:t> y </a:t>
                      </a:r>
                      <a:r>
                        <a:rPr lang="es-PE" sz="9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dirty="0"/>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latin typeface="+mn-lt"/>
                          <a:ea typeface="+mn-ea"/>
                          <a:cs typeface="+mn-cs"/>
                        </a:rPr>
                        <a:t>Programación Año 2021</a:t>
                      </a:r>
                    </a:p>
                  </a:txBody>
                  <a:tcPr marL="121920" marR="121920" marT="60960" marB="60960"/>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CA1D2958-F8A9-4985-9643-6A00F7B395FD}"/>
              </a:ext>
            </a:extLst>
          </p:cNvPr>
          <p:cNvGraphicFramePr>
            <a:graphicFrameLocks noGrp="1"/>
          </p:cNvGraphicFramePr>
          <p:nvPr>
            <p:extLst>
              <p:ext uri="{D42A27DB-BD31-4B8C-83A1-F6EECF244321}">
                <p14:modId xmlns:p14="http://schemas.microsoft.com/office/powerpoint/2010/main" val="3645972868"/>
              </p:ext>
            </p:extLst>
          </p:nvPr>
        </p:nvGraphicFramePr>
        <p:xfrm>
          <a:off x="590189" y="1904753"/>
          <a:ext cx="11087150" cy="4082022"/>
        </p:xfrm>
        <a:graphic>
          <a:graphicData uri="http://schemas.openxmlformats.org/drawingml/2006/table">
            <a:tbl>
              <a:tblPr>
                <a:tableStyleId>{BDBED569-4797-4DF1-A0F4-6AAB3CD982D8}</a:tableStyleId>
              </a:tblPr>
              <a:tblGrid>
                <a:gridCol w="821770">
                  <a:extLst>
                    <a:ext uri="{9D8B030D-6E8A-4147-A177-3AD203B41FA5}">
                      <a16:colId xmlns:a16="http://schemas.microsoft.com/office/drawing/2014/main" val="2295425636"/>
                    </a:ext>
                  </a:extLst>
                </a:gridCol>
                <a:gridCol w="821770">
                  <a:extLst>
                    <a:ext uri="{9D8B030D-6E8A-4147-A177-3AD203B41FA5}">
                      <a16:colId xmlns:a16="http://schemas.microsoft.com/office/drawing/2014/main" val="1373555936"/>
                    </a:ext>
                  </a:extLst>
                </a:gridCol>
                <a:gridCol w="1805199">
                  <a:extLst>
                    <a:ext uri="{9D8B030D-6E8A-4147-A177-3AD203B41FA5}">
                      <a16:colId xmlns:a16="http://schemas.microsoft.com/office/drawing/2014/main" val="3912978355"/>
                    </a:ext>
                  </a:extLst>
                </a:gridCol>
                <a:gridCol w="1050786">
                  <a:extLst>
                    <a:ext uri="{9D8B030D-6E8A-4147-A177-3AD203B41FA5}">
                      <a16:colId xmlns:a16="http://schemas.microsoft.com/office/drawing/2014/main" val="2243966637"/>
                    </a:ext>
                  </a:extLst>
                </a:gridCol>
                <a:gridCol w="1081098">
                  <a:extLst>
                    <a:ext uri="{9D8B030D-6E8A-4147-A177-3AD203B41FA5}">
                      <a16:colId xmlns:a16="http://schemas.microsoft.com/office/drawing/2014/main" val="3268264877"/>
                    </a:ext>
                  </a:extLst>
                </a:gridCol>
                <a:gridCol w="808298">
                  <a:extLst>
                    <a:ext uri="{9D8B030D-6E8A-4147-A177-3AD203B41FA5}">
                      <a16:colId xmlns:a16="http://schemas.microsoft.com/office/drawing/2014/main" val="3361902195"/>
                    </a:ext>
                  </a:extLst>
                </a:gridCol>
                <a:gridCol w="1081098">
                  <a:extLst>
                    <a:ext uri="{9D8B030D-6E8A-4147-A177-3AD203B41FA5}">
                      <a16:colId xmlns:a16="http://schemas.microsoft.com/office/drawing/2014/main" val="3059890218"/>
                    </a:ext>
                  </a:extLst>
                </a:gridCol>
                <a:gridCol w="1242757">
                  <a:extLst>
                    <a:ext uri="{9D8B030D-6E8A-4147-A177-3AD203B41FA5}">
                      <a16:colId xmlns:a16="http://schemas.microsoft.com/office/drawing/2014/main" val="3431367910"/>
                    </a:ext>
                  </a:extLst>
                </a:gridCol>
                <a:gridCol w="1050786">
                  <a:extLst>
                    <a:ext uri="{9D8B030D-6E8A-4147-A177-3AD203B41FA5}">
                      <a16:colId xmlns:a16="http://schemas.microsoft.com/office/drawing/2014/main" val="1914422735"/>
                    </a:ext>
                  </a:extLst>
                </a:gridCol>
                <a:gridCol w="1323588">
                  <a:extLst>
                    <a:ext uri="{9D8B030D-6E8A-4147-A177-3AD203B41FA5}">
                      <a16:colId xmlns:a16="http://schemas.microsoft.com/office/drawing/2014/main" val="2201503780"/>
                    </a:ext>
                  </a:extLst>
                </a:gridCol>
              </a:tblGrid>
              <a:tr h="507764">
                <a:tc>
                  <a:txBody>
                    <a:bodyPr/>
                    <a:lstStyle/>
                    <a:p>
                      <a:pPr algn="ctr" rtl="0" fontAlgn="ctr"/>
                      <a:r>
                        <a:rPr lang="es-PE" sz="1000" b="1" u="none" strike="noStrike" dirty="0" err="1">
                          <a:effectLst/>
                        </a:rPr>
                        <a:t>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CUI / IDEA</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NOMBRE DEL PROYECTO DE INVERSIÓN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FECHA DE INICIO DE FORMULACIÓN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CONCLUSIÓN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MONTO DE INVERSIÓN 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2172650875"/>
                  </a:ext>
                </a:extLst>
              </a:tr>
              <a:tr h="1622853">
                <a:tc>
                  <a:txBody>
                    <a:bodyPr/>
                    <a:lstStyle/>
                    <a:p>
                      <a:pPr algn="ctr" rtl="0" fontAlgn="ctr"/>
                      <a:r>
                        <a:rPr lang="es-PE" sz="1000" u="none" strike="noStrike" dirty="0">
                          <a:effectLst/>
                        </a:rPr>
                        <a:t>1</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49488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dirty="0">
                          <a:effectLst/>
                        </a:rPr>
                        <a:t>"Mejoramiento y creación de servicios turísticos públicos en el cañón del Apurímac, distritos de Curahuasi, san pedro de Cachora, Huanipaca, Tamburco y Abancay - región Apurímac” </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01/10/2019</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31/04/2020</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Concluido</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10 Meses.</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50,000,000.00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chemeClr val="tx1"/>
                          </a:solidFill>
                          <a:effectLst/>
                        </a:rPr>
                        <a:t>05 distritos</a:t>
                      </a:r>
                      <a:endParaRPr lang="es-PE" sz="1000" b="0" i="0" u="none" strike="noStrike" dirty="0">
                        <a:solidFill>
                          <a:schemeClr val="tx1"/>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en proceso de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El tiempo transcurrido fue por el  levantamiento de observaciones y trámites de donaciones de terrenos de las comunidades beneficiarias. </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232264256"/>
                  </a:ext>
                </a:extLst>
              </a:tr>
              <a:tr h="1951405">
                <a:tc>
                  <a:txBody>
                    <a:bodyPr/>
                    <a:lstStyle/>
                    <a:p>
                      <a:pPr algn="ctr" rtl="0" fontAlgn="ctr"/>
                      <a:r>
                        <a:rPr lang="es-PE" sz="1000" u="none" strike="noStrike">
                          <a:effectLst/>
                        </a:rPr>
                        <a:t>2</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75659</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a:effectLst/>
                        </a:rPr>
                        <a:t>“Mejoramiento de los servicios turísticos en el conjunto arqueológico de Saywite, distrito de Curahuasi, provincia de Abancay, región Apurímac” </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01/06/2020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08/07/2020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Concluido</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1.5 Meses</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2,875,615.78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rgbClr val="000000"/>
                          </a:solidFill>
                          <a:effectLst/>
                        </a:rPr>
                        <a:t>01 distrito</a:t>
                      </a:r>
                      <a:endParaRPr lang="es-PE" sz="1000" b="0" i="0" u="none" strike="noStrike" dirty="0">
                        <a:solidFill>
                          <a:srgbClr val="000000"/>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Proceso de evaluación,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esta pendiente la formalización de donación de terreno por parte de la comunidad de </a:t>
                      </a:r>
                      <a:r>
                        <a:rPr lang="es-PE" sz="1000" b="0" u="none" strike="noStrike" dirty="0" err="1">
                          <a:solidFill>
                            <a:srgbClr val="000000"/>
                          </a:solidFill>
                          <a:effectLst/>
                        </a:rPr>
                        <a:t>Saywite</a:t>
                      </a:r>
                      <a:r>
                        <a:rPr lang="es-PE" sz="1000" b="0" u="none" strike="noStrike" dirty="0">
                          <a:solidFill>
                            <a:srgbClr val="000000"/>
                          </a:solidFill>
                          <a:effectLst/>
                        </a:rPr>
                        <a:t>.</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529905737"/>
                  </a:ext>
                </a:extLst>
              </a:tr>
            </a:tbl>
          </a:graphicData>
        </a:graphic>
      </p:graphicFrame>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graphicFrame>
        <p:nvGraphicFramePr>
          <p:cNvPr id="2" name="Tabla 1">
            <a:extLst>
              <a:ext uri="{FF2B5EF4-FFF2-40B4-BE49-F238E27FC236}">
                <a16:creationId xmlns:a16="http://schemas.microsoft.com/office/drawing/2014/main" id="{D981FE68-FFEE-4185-96E8-9429CD6B5FD2}"/>
              </a:ext>
            </a:extLst>
          </p:cNvPr>
          <p:cNvGraphicFramePr>
            <a:graphicFrameLocks noGrp="1"/>
          </p:cNvGraphicFramePr>
          <p:nvPr>
            <p:extLst>
              <p:ext uri="{D42A27DB-BD31-4B8C-83A1-F6EECF244321}">
                <p14:modId xmlns:p14="http://schemas.microsoft.com/office/powerpoint/2010/main" val="2252219664"/>
              </p:ext>
            </p:extLst>
          </p:nvPr>
        </p:nvGraphicFramePr>
        <p:xfrm>
          <a:off x="528918" y="1377380"/>
          <a:ext cx="11134164" cy="4858546"/>
        </p:xfrm>
        <a:graphic>
          <a:graphicData uri="http://schemas.openxmlformats.org/drawingml/2006/table">
            <a:tbl>
              <a:tblPr>
                <a:tableStyleId>{BDBED569-4797-4DF1-A0F4-6AAB3CD982D8}</a:tableStyleId>
              </a:tblPr>
              <a:tblGrid>
                <a:gridCol w="825254">
                  <a:extLst>
                    <a:ext uri="{9D8B030D-6E8A-4147-A177-3AD203B41FA5}">
                      <a16:colId xmlns:a16="http://schemas.microsoft.com/office/drawing/2014/main" val="562827258"/>
                    </a:ext>
                  </a:extLst>
                </a:gridCol>
                <a:gridCol w="825254">
                  <a:extLst>
                    <a:ext uri="{9D8B030D-6E8A-4147-A177-3AD203B41FA5}">
                      <a16:colId xmlns:a16="http://schemas.microsoft.com/office/drawing/2014/main" val="2625096202"/>
                    </a:ext>
                  </a:extLst>
                </a:gridCol>
                <a:gridCol w="1812852">
                  <a:extLst>
                    <a:ext uri="{9D8B030D-6E8A-4147-A177-3AD203B41FA5}">
                      <a16:colId xmlns:a16="http://schemas.microsoft.com/office/drawing/2014/main" val="2547481261"/>
                    </a:ext>
                  </a:extLst>
                </a:gridCol>
                <a:gridCol w="1055242">
                  <a:extLst>
                    <a:ext uri="{9D8B030D-6E8A-4147-A177-3AD203B41FA5}">
                      <a16:colId xmlns:a16="http://schemas.microsoft.com/office/drawing/2014/main" val="3713959904"/>
                    </a:ext>
                  </a:extLst>
                </a:gridCol>
                <a:gridCol w="1085684">
                  <a:extLst>
                    <a:ext uri="{9D8B030D-6E8A-4147-A177-3AD203B41FA5}">
                      <a16:colId xmlns:a16="http://schemas.microsoft.com/office/drawing/2014/main" val="2856061627"/>
                    </a:ext>
                  </a:extLst>
                </a:gridCol>
                <a:gridCol w="811726">
                  <a:extLst>
                    <a:ext uri="{9D8B030D-6E8A-4147-A177-3AD203B41FA5}">
                      <a16:colId xmlns:a16="http://schemas.microsoft.com/office/drawing/2014/main" val="2811025133"/>
                    </a:ext>
                  </a:extLst>
                </a:gridCol>
                <a:gridCol w="1085684">
                  <a:extLst>
                    <a:ext uri="{9D8B030D-6E8A-4147-A177-3AD203B41FA5}">
                      <a16:colId xmlns:a16="http://schemas.microsoft.com/office/drawing/2014/main" val="2148152452"/>
                    </a:ext>
                  </a:extLst>
                </a:gridCol>
                <a:gridCol w="1248026">
                  <a:extLst>
                    <a:ext uri="{9D8B030D-6E8A-4147-A177-3AD203B41FA5}">
                      <a16:colId xmlns:a16="http://schemas.microsoft.com/office/drawing/2014/main" val="1315150897"/>
                    </a:ext>
                  </a:extLst>
                </a:gridCol>
                <a:gridCol w="1055242">
                  <a:extLst>
                    <a:ext uri="{9D8B030D-6E8A-4147-A177-3AD203B41FA5}">
                      <a16:colId xmlns:a16="http://schemas.microsoft.com/office/drawing/2014/main" val="1915352711"/>
                    </a:ext>
                  </a:extLst>
                </a:gridCol>
                <a:gridCol w="1329200">
                  <a:extLst>
                    <a:ext uri="{9D8B030D-6E8A-4147-A177-3AD203B41FA5}">
                      <a16:colId xmlns:a16="http://schemas.microsoft.com/office/drawing/2014/main" val="285421813"/>
                    </a:ext>
                  </a:extLst>
                </a:gridCol>
              </a:tblGrid>
              <a:tr h="353506">
                <a:tc>
                  <a:txBody>
                    <a:bodyPr/>
                    <a:lstStyle/>
                    <a:p>
                      <a:pPr algn="ctr" rtl="0" fontAlgn="ctr"/>
                      <a:r>
                        <a:rPr lang="es-PE" sz="1050" b="1" u="none" strike="noStrike" dirty="0">
                          <a:effectLst/>
                        </a:rPr>
                        <a:t>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CUI / IDEA</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NOMBRE DEL PROYECTO DE INVERSIÓN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FECHA DE INICIO DE FORMULACIÓN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CONCLUSIÓN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Estado Situacional</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TIEMPO TRANSCURRIDO</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MONTO DE INVERSIÓN 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ALCANCE</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OBSERVACIONES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extLst>
                  <a:ext uri="{0D108BD9-81ED-4DB2-BD59-A6C34878D82A}">
                    <a16:rowId xmlns:a16="http://schemas.microsoft.com/office/drawing/2014/main" val="2803175796"/>
                  </a:ext>
                </a:extLst>
              </a:tr>
              <a:tr h="979533">
                <a:tc>
                  <a:txBody>
                    <a:bodyPr/>
                    <a:lstStyle/>
                    <a:p>
                      <a:pPr algn="ctr" rtl="0" fontAlgn="ctr"/>
                      <a:r>
                        <a:rPr lang="es-PE" sz="1050" u="none" strike="noStrike" dirty="0">
                          <a:effectLst/>
                        </a:rPr>
                        <a:t>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49512</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just" rtl="0" fontAlgn="ctr"/>
                      <a:r>
                        <a:rPr lang="es-PE" sz="1050" u="none" strike="noStrike" dirty="0">
                          <a:effectLst/>
                        </a:rPr>
                        <a:t>“MEJORAMIENTO DE LA PRESTACIÓN DE LOS SERVICIO DE LA DIRECCIÓN REGIONAL DE PESQUERÍA/DIREPRO EN 22 DISTRITOS DE LAS 7 PROVINCIAS DE LA REGIÓN APURÍMAC” </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01/08/2020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31/12/2020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CONCLUIDO</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10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a:effectLst/>
                        </a:rPr>
                        <a:t>3,433,062.38</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7 PROVINCIAS (22 DISTRITOS)</a:t>
                      </a:r>
                      <a:endParaRPr lang="es-PE" sz="1050" b="0" i="0" u="none" strike="noStrike">
                        <a:solidFill>
                          <a:srgbClr val="000000"/>
                        </a:solidFill>
                        <a:effectLst/>
                        <a:latin typeface="Arial Narrow" panose="020B0606020202030204" pitchFamily="34" charset="0"/>
                      </a:endParaRPr>
                    </a:p>
                  </a:txBody>
                  <a:tcPr marL="146874" marR="8160" marT="8160" marB="0" anchor="ctr"/>
                </a:tc>
                <a:tc>
                  <a:txBody>
                    <a:bodyPr/>
                    <a:lstStyle/>
                    <a:p>
                      <a:pPr algn="just" rtl="0" fontAlgn="ctr"/>
                      <a:r>
                        <a:rPr lang="es-PE" sz="1050" u="none" strike="noStrike" dirty="0">
                          <a:effectLst/>
                        </a:rPr>
                        <a:t>• En registro para su viabilidad.                           •  El tiempo transcurrido fue por la culminación del año fiscal.   </a:t>
                      </a:r>
                    </a:p>
                    <a:p>
                      <a:pPr algn="just" rtl="0" fontAlgn="ctr"/>
                      <a:r>
                        <a:rPr lang="es-PE" sz="1050" u="none" strike="noStrike" dirty="0">
                          <a:effectLst/>
                        </a:rPr>
                        <a:t>•  El personal no estuvo presente y no hubo continuidad.</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71745319"/>
                  </a:ext>
                </a:extLst>
              </a:tr>
              <a:tr h="1101071">
                <a:tc>
                  <a:txBody>
                    <a:bodyPr/>
                    <a:lstStyle/>
                    <a:p>
                      <a:pPr algn="ctr" rtl="0" fontAlgn="ctr"/>
                      <a:r>
                        <a:rPr lang="es-PE" sz="1050" u="none" strike="noStrike">
                          <a:effectLst/>
                        </a:rPr>
                        <a:t>2</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49546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just" rtl="0" fontAlgn="ctr"/>
                      <a:r>
                        <a:rPr lang="es-PE" sz="1050" u="none" strike="noStrike">
                          <a:effectLst/>
                        </a:rPr>
                        <a:t>"MEJORAMIENTO Y AMPLIACIÓN DE LOS SERVICIOS DE LA DIRECCION REGIONAL DE LA PRODUCCION - DIRECCION DE INDUSTRIA, DE LA PROVINCIA DE ABANCAY DEL DEPARTAMENTO DE APURÍMAC"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15/08/2019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31/12/2019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dirty="0">
                          <a:effectLst/>
                        </a:rPr>
                        <a:t>11,042,405.06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PROVINCIA DE ABANCAY</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just" rtl="0" fontAlgn="ctr"/>
                      <a:r>
                        <a:rPr lang="es-PE" sz="1050" u="none" strike="noStrike" dirty="0">
                          <a:effectLst/>
                        </a:rPr>
                        <a:t>• A la fecha en proceso de registro, aprobación y viabilidad.            </a:t>
                      </a:r>
                    </a:p>
                    <a:p>
                      <a:pPr algn="just" rtl="0" fontAlgn="ctr"/>
                      <a:r>
                        <a:rPr lang="es-PE" sz="1050" u="none" strike="noStrike" dirty="0">
                          <a:effectLst/>
                        </a:rPr>
                        <a:t> • El tiempo transcurrido fue por la espera del convenio DREA - GORE para la transferencia del terreno en sesión de uso a favor del GORE.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860191606"/>
                  </a:ext>
                </a:extLst>
              </a:tr>
              <a:tr h="1277857">
                <a:tc>
                  <a:txBody>
                    <a:bodyPr/>
                    <a:lstStyle/>
                    <a:p>
                      <a:pPr algn="ctr" rtl="0" fontAlgn="ctr"/>
                      <a:r>
                        <a:rPr lang="es-PE" sz="1050" u="none" strike="noStrike" dirty="0">
                          <a:effectLst/>
                        </a:rPr>
                        <a:t>3</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49521</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just" rtl="0" fontAlgn="ctr"/>
                      <a:r>
                        <a:rPr lang="es-PE" sz="1050" u="none" strike="noStrike">
                          <a:effectLst/>
                        </a:rPr>
                        <a:t>“MEJORAMIENTO DE LOS SERVICIOS DE ASISTENCIA TÉCNICA Y PROMOCIÓN DE LA CADENA PRODUCTIVA DE LECHE DE CABRA EN 4 PROVINCIAS DEL DEPARTAMENTO DE APURIMAC”.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01/10/2019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31/12/2019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09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3,606,589.76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LAS PROVINCIAS DE AYMARAES, ABANCAY, ANDAHUAYLAS Y CHICNHEROS.</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just" rtl="0" fontAlgn="ctr"/>
                      <a:r>
                        <a:rPr lang="es-PE" sz="1050" u="none" strike="noStrike" dirty="0">
                          <a:effectLst/>
                        </a:rPr>
                        <a:t>• En espera del convenio INIA - GORE                 para la transferencia del terreno en sesión de uso a favor del GORE.     </a:t>
                      </a:r>
                    </a:p>
                    <a:p>
                      <a:pPr algn="just" rtl="0" fontAlgn="ctr"/>
                      <a:r>
                        <a:rPr lang="es-PE" sz="1050" u="none" strike="noStrike" dirty="0">
                          <a:effectLst/>
                        </a:rPr>
                        <a:t>• Luego se procederá a la revisión, aprobación y viabilidad correspondiente.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924267807"/>
                  </a:ext>
                </a:extLst>
              </a:tr>
            </a:tbl>
          </a:graphicData>
        </a:graphic>
      </p:graphicFrame>
    </p:spTree>
    <p:extLst>
      <p:ext uri="{BB962C8B-B14F-4D97-AF65-F5344CB8AC3E}">
        <p14:creationId xmlns:p14="http://schemas.microsoft.com/office/powerpoint/2010/main" val="42815848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para su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27</a:t>
            </a:fld>
            <a:endParaRP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a:extLst>
              <a:ext uri="{FF2B5EF4-FFF2-40B4-BE49-F238E27FC236}">
                <a16:creationId xmlns:a16="http://schemas.microsoft.com/office/drawing/2014/main" id="{0A4E4FCA-B173-40FD-BFB3-ADF3F3E56BAB}"/>
              </a:ext>
            </a:extLst>
          </p:cNvPr>
          <p:cNvGraphicFramePr>
            <a:graphicFrameLocks noGrp="1"/>
          </p:cNvGraphicFramePr>
          <p:nvPr>
            <p:extLst>
              <p:ext uri="{D42A27DB-BD31-4B8C-83A1-F6EECF244321}">
                <p14:modId xmlns:p14="http://schemas.microsoft.com/office/powerpoint/2010/main" val="3276382999"/>
              </p:ext>
            </p:extLst>
          </p:nvPr>
        </p:nvGraphicFramePr>
        <p:xfrm>
          <a:off x="792052" y="2036763"/>
          <a:ext cx="10837490" cy="3459410"/>
        </p:xfrm>
        <a:graphic>
          <a:graphicData uri="http://schemas.openxmlformats.org/drawingml/2006/table">
            <a:tbl>
              <a:tblPr>
                <a:tableStyleId>{BDBED569-4797-4DF1-A0F4-6AAB3CD982D8}</a:tableStyleId>
              </a:tblPr>
              <a:tblGrid>
                <a:gridCol w="803265">
                  <a:extLst>
                    <a:ext uri="{9D8B030D-6E8A-4147-A177-3AD203B41FA5}">
                      <a16:colId xmlns:a16="http://schemas.microsoft.com/office/drawing/2014/main" val="3518964973"/>
                    </a:ext>
                  </a:extLst>
                </a:gridCol>
                <a:gridCol w="803265">
                  <a:extLst>
                    <a:ext uri="{9D8B030D-6E8A-4147-A177-3AD203B41FA5}">
                      <a16:colId xmlns:a16="http://schemas.microsoft.com/office/drawing/2014/main" val="1455885248"/>
                    </a:ext>
                  </a:extLst>
                </a:gridCol>
                <a:gridCol w="1764548">
                  <a:extLst>
                    <a:ext uri="{9D8B030D-6E8A-4147-A177-3AD203B41FA5}">
                      <a16:colId xmlns:a16="http://schemas.microsoft.com/office/drawing/2014/main" val="2824567275"/>
                    </a:ext>
                  </a:extLst>
                </a:gridCol>
                <a:gridCol w="1027125">
                  <a:extLst>
                    <a:ext uri="{9D8B030D-6E8A-4147-A177-3AD203B41FA5}">
                      <a16:colId xmlns:a16="http://schemas.microsoft.com/office/drawing/2014/main" val="3576527073"/>
                    </a:ext>
                  </a:extLst>
                </a:gridCol>
                <a:gridCol w="1056755">
                  <a:extLst>
                    <a:ext uri="{9D8B030D-6E8A-4147-A177-3AD203B41FA5}">
                      <a16:colId xmlns:a16="http://schemas.microsoft.com/office/drawing/2014/main" val="1904287655"/>
                    </a:ext>
                  </a:extLst>
                </a:gridCol>
                <a:gridCol w="790096">
                  <a:extLst>
                    <a:ext uri="{9D8B030D-6E8A-4147-A177-3AD203B41FA5}">
                      <a16:colId xmlns:a16="http://schemas.microsoft.com/office/drawing/2014/main" val="997094531"/>
                    </a:ext>
                  </a:extLst>
                </a:gridCol>
                <a:gridCol w="1056755">
                  <a:extLst>
                    <a:ext uri="{9D8B030D-6E8A-4147-A177-3AD203B41FA5}">
                      <a16:colId xmlns:a16="http://schemas.microsoft.com/office/drawing/2014/main" val="2289542757"/>
                    </a:ext>
                  </a:extLst>
                </a:gridCol>
                <a:gridCol w="1214773">
                  <a:extLst>
                    <a:ext uri="{9D8B030D-6E8A-4147-A177-3AD203B41FA5}">
                      <a16:colId xmlns:a16="http://schemas.microsoft.com/office/drawing/2014/main" val="687267069"/>
                    </a:ext>
                  </a:extLst>
                </a:gridCol>
                <a:gridCol w="1027125">
                  <a:extLst>
                    <a:ext uri="{9D8B030D-6E8A-4147-A177-3AD203B41FA5}">
                      <a16:colId xmlns:a16="http://schemas.microsoft.com/office/drawing/2014/main" val="1595728409"/>
                    </a:ext>
                  </a:extLst>
                </a:gridCol>
                <a:gridCol w="1293783">
                  <a:extLst>
                    <a:ext uri="{9D8B030D-6E8A-4147-A177-3AD203B41FA5}">
                      <a16:colId xmlns:a16="http://schemas.microsoft.com/office/drawing/2014/main" val="1399854634"/>
                    </a:ext>
                  </a:extLst>
                </a:gridCol>
              </a:tblGrid>
              <a:tr h="514976">
                <a:tc>
                  <a:txBody>
                    <a:bodyPr/>
                    <a:lstStyle/>
                    <a:p>
                      <a:pPr algn="ctr" rtl="0" fontAlgn="ctr"/>
                      <a:r>
                        <a:rPr lang="es-PE" sz="1100" b="1" u="none" strike="noStrike" kern="1200" dirty="0">
                          <a:solidFill>
                            <a:schemeClr val="dk1"/>
                          </a:solidFill>
                          <a:effectLst/>
                        </a:rPr>
                        <a:t>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CÓDIGO DE IDEA</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NOMBRE DEL PROYECTO DE INVERSIÓN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FECHA DE INICIO DE FORMULACIÓN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CONCLUSIÓN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ESTADO SITUACIONAL</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TIEMPO TRANSCURRIDO</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INVERSIÓN ESTIMADO (s/.)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ALCANCE</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Observaciones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1317378091"/>
                  </a:ext>
                </a:extLst>
              </a:tr>
              <a:tr h="1029953">
                <a:tc>
                  <a:txBody>
                    <a:bodyPr/>
                    <a:lstStyle/>
                    <a:p>
                      <a:pPr algn="ctr" rtl="0" fontAlgn="ctr"/>
                      <a:r>
                        <a:rPr lang="es-PE" sz="1200" u="none" strike="noStrike" dirty="0">
                          <a:effectLst/>
                        </a:rPr>
                        <a:t>1</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49533</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"MEJORAMIENTO DEL SERVICIO DE APOYO PARA LA PRODUCCION DE HONGOS COMESTIBLES 5 PROVINCIAS DEL DEPARTAMENTO DE APURIMAC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03/08/2020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31/12/2020</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IDEA</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05 MESES</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a:effectLst/>
                        </a:rPr>
                        <a:t>5,185,155.00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05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a:effectLst/>
                        </a:rPr>
                        <a:t>Elaboración del PDT.</a:t>
                      </a:r>
                      <a:endParaRPr lang="es-PE" sz="1200" b="0" i="0" u="none" strike="noStrike">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59020027"/>
                  </a:ext>
                </a:extLst>
              </a:tr>
              <a:tr h="1519226">
                <a:tc>
                  <a:txBody>
                    <a:bodyPr/>
                    <a:lstStyle/>
                    <a:p>
                      <a:pPr algn="ctr" rtl="0" fontAlgn="ctr"/>
                      <a:r>
                        <a:rPr lang="es-PE" sz="1200" u="none" strike="noStrike">
                          <a:effectLst/>
                        </a:rPr>
                        <a:t>2</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49538</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"CREACIÓN DE SERVICIOS DEL CENTRO DE INNOVACIÓN TECNOLÓGICA - CITE ACUÍCOLA EN LAS 7 PROVINCIAS DEL DEPARTAMENTO </a:t>
                      </a:r>
                      <a:r>
                        <a:rPr lang="es-PE" sz="1200" u="none" strike="noStrike">
                          <a:effectLst/>
                        </a:rPr>
                        <a:t>DE APURÍMAC"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IDEA</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dirty="0">
                          <a:effectLst/>
                        </a:rPr>
                        <a:t>15,613,021.57</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07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dirty="0">
                          <a:effectLst/>
                        </a:rPr>
                        <a:t>No se iniciara la formulación ya que no cuenta con la Resolución de Creación del CITE de parte del Ministerio de la Producción y no cuenta con terreno propio.</a:t>
                      </a:r>
                      <a:endParaRPr lang="es-PE" sz="12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912589700"/>
                  </a:ext>
                </a:extLst>
              </a:tr>
            </a:tbl>
          </a:graphicData>
        </a:graphic>
      </p:graphicFrame>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30</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31</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32</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33</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34</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35</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37</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Plazo aprobado según PDT</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Fecha de Inicio y termino de Formulación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Alcance</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rPr>
                        <a:t>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10/09/2019 - </a:t>
                      </a:r>
                      <a:br>
                        <a:rPr lang="es-PE" sz="1000" u="none" strike="noStrike" dirty="0">
                          <a:effectLst/>
                        </a:rPr>
                      </a:br>
                      <a:r>
                        <a:rPr lang="es-PE" sz="1000" u="none" strike="noStrike" dirty="0">
                          <a:effectLst/>
                        </a:rPr>
                        <a:t>31/12/2019</a:t>
                      </a:r>
                    </a:p>
                    <a:p>
                      <a:pPr marL="0" indent="0" algn="ctr" fontAlgn="ctr">
                        <a:buFont typeface="Wingdings" panose="05000000000000000000" pitchFamily="2" charset="2"/>
                        <a:buNone/>
                      </a:pPr>
                      <a:endParaRPr lang="es-PE" sz="1000" u="none" strike="noStrike" dirty="0">
                        <a:effectLst/>
                      </a:endParaRPr>
                    </a:p>
                    <a:p>
                      <a:pPr marL="0" indent="0" algn="ctr" fontAlgn="ctr">
                        <a:buFont typeface="Wingdings" panose="05000000000000000000" pitchFamily="2" charset="2"/>
                        <a:buNone/>
                      </a:pPr>
                      <a:r>
                        <a:rPr lang="es-PE" sz="1000" u="none" strike="noStrike" dirty="0">
                          <a:effectLst/>
                        </a:rPr>
                        <a:t>Reprogramado</a:t>
                      </a:r>
                    </a:p>
                    <a:p>
                      <a:pPr marL="0" indent="0" algn="ctr" fontAlgn="ctr">
                        <a:buFont typeface="Wingdings" panose="05000000000000000000" pitchFamily="2" charset="2"/>
                        <a:buNone/>
                      </a:pPr>
                      <a:r>
                        <a:rPr lang="es-PE" sz="1000" u="none" strike="noStrike" dirty="0">
                          <a:effectLst/>
                        </a:rPr>
                        <a:t>13/07/2020 - 31/10/2020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rPr>
                        <a:t>Cambio de terreno al terreno actual</a:t>
                      </a:r>
                    </a:p>
                    <a:p>
                      <a:pPr marL="171450" indent="-171450" algn="l" fontAlgn="ctr">
                        <a:buFont typeface="Arial" panose="020B0604020202020204" pitchFamily="34" charset="0"/>
                        <a:buChar char="•"/>
                      </a:pPr>
                      <a:r>
                        <a:rPr lang="es-PE" sz="1000" u="none" strike="noStrike" dirty="0">
                          <a:effectLst/>
                        </a:rPr>
                        <a:t>Cuenta con opinión del INGEMMET</a:t>
                      </a:r>
                    </a:p>
                    <a:p>
                      <a:pPr marL="171450" indent="-171450" algn="l" fontAlgn="ctr">
                        <a:buFont typeface="Arial" panose="020B0604020202020204" pitchFamily="34" charset="0"/>
                        <a:buChar char="•"/>
                      </a:pPr>
                      <a:r>
                        <a:rPr lang="es-PE" sz="1000" u="none" strike="noStrike" dirty="0">
                          <a:effectLst/>
                        </a:rPr>
                        <a:t>ITSE</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endParaRPr lang="es-PE" sz="1000" u="none" strike="noStrike" dirty="0">
                        <a:effectLs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rPr>
                        <a:t>Reprogramado:</a:t>
                      </a:r>
                      <a:br>
                        <a:rPr lang="es-PE" sz="1000" u="none" strike="noStrike" dirty="0">
                          <a:effectLst/>
                        </a:rPr>
                      </a:br>
                      <a:r>
                        <a:rPr lang="es-PE" sz="1000" u="none" strike="noStrike" dirty="0">
                          <a:effectLst/>
                        </a:rPr>
                        <a:t>30/06/2020 - 31/10/2020</a:t>
                      </a:r>
                      <a:endParaRPr lang="es-PE" sz="1000" b="0" i="0" u="none" strike="noStrike" dirty="0">
                        <a:effectLst/>
                        <a:latin typeface="Arial" panose="020B0604020202020204" pitchFamily="34" charset="0"/>
                      </a:endParaRPr>
                    </a:p>
                    <a:p>
                      <a:pPr marL="0" indent="0" algn="ctr" fontAlgn="ctr">
                        <a:buFont typeface="Wingdings" panose="05000000000000000000" pitchFamily="2" charset="2"/>
                        <a:buNone/>
                      </a:pP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rPr>
                        <a:t>ITSE</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28/10/2019 - </a:t>
                      </a:r>
                      <a:br>
                        <a:rPr lang="es-PE" sz="1000" u="none" strike="noStrike" dirty="0">
                          <a:effectLst/>
                        </a:rPr>
                      </a:br>
                      <a:r>
                        <a:rPr lang="es-PE" sz="1000" u="none" strike="noStrike" dirty="0">
                          <a:effectLst/>
                        </a:rPr>
                        <a:t>28/05/2020</a:t>
                      </a:r>
                    </a:p>
                    <a:p>
                      <a:pPr marL="0" indent="0" algn="ctr" fontAlgn="ctr">
                        <a:buFont typeface="Wingdings" panose="05000000000000000000" pitchFamily="2" charset="2"/>
                        <a:buNone/>
                      </a:pPr>
                      <a:endParaRPr lang="es-PE" sz="1000" u="none" strike="noStrike" dirty="0">
                        <a:effectLst/>
                      </a:endParaRPr>
                    </a:p>
                    <a:p>
                      <a:pPr marL="0" indent="0" algn="ctr" fontAlgn="ctr">
                        <a:buFont typeface="Wingdings" panose="05000000000000000000" pitchFamily="2" charset="2"/>
                        <a:buNone/>
                      </a:pPr>
                      <a:r>
                        <a:rPr lang="es-PE" sz="1000" u="none" strike="noStrike" dirty="0">
                          <a:effectLs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rPr>
                        <a:t>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p>
                    <a:p>
                      <a:pPr marL="171450" indent="-171450" algn="l" fontAlgn="ctr">
                        <a:buFont typeface="Arial" panose="020B0604020202020204" pitchFamily="34" charset="0"/>
                        <a:buChar char="•"/>
                      </a:pPr>
                      <a:r>
                        <a:rPr lang="es-PE" sz="1000" u="none" strike="noStrike" dirty="0">
                          <a:effectLs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622528"/>
            <a:ext cx="10562741" cy="633195"/>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en Formulación y Programados  a Nivel de Idea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nvGraphicFramePr>
        <p:xfrm>
          <a:off x="263716" y="1422034"/>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Plazo aprobado según PDT</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Fecha de Inicio y termino de Formulación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Alcance</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618292">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515244">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MX" sz="1000" b="0" i="0" u="none" strike="noStrike" dirty="0">
                          <a:effectLst/>
                          <a:latin typeface="Arial" panose="020B0604020202020204" pitchFamily="34" charset="0"/>
                        </a:rPr>
                        <a:t>-</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dirty="0" err="1">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11CEAFE-8451-4AFF-8436-6AB8C3CBB634}"/>
              </a:ext>
            </a:extLst>
          </p:cNvPr>
          <p:cNvGraphicFramePr>
            <a:graphicFrameLocks noGrp="1"/>
          </p:cNvGraphicFramePr>
          <p:nvPr>
            <p:extLst>
              <p:ext uri="{D42A27DB-BD31-4B8C-83A1-F6EECF244321}">
                <p14:modId xmlns:p14="http://schemas.microsoft.com/office/powerpoint/2010/main" val="3187393898"/>
              </p:ext>
            </p:extLst>
          </p:nvPr>
        </p:nvGraphicFramePr>
        <p:xfrm>
          <a:off x="410991" y="1948561"/>
          <a:ext cx="11273589" cy="4282636"/>
        </p:xfrm>
        <a:graphic>
          <a:graphicData uri="http://schemas.openxmlformats.org/drawingml/2006/table">
            <a:tbl>
              <a:tblPr>
                <a:tableStyleId>{BDBED569-4797-4DF1-A0F4-6AAB3CD982D8}</a:tableStyleId>
              </a:tblPr>
              <a:tblGrid>
                <a:gridCol w="504572">
                  <a:extLst>
                    <a:ext uri="{9D8B030D-6E8A-4147-A177-3AD203B41FA5}">
                      <a16:colId xmlns:a16="http://schemas.microsoft.com/office/drawing/2014/main" val="2983334288"/>
                    </a:ext>
                  </a:extLst>
                </a:gridCol>
                <a:gridCol w="396450">
                  <a:extLst>
                    <a:ext uri="{9D8B030D-6E8A-4147-A177-3AD203B41FA5}">
                      <a16:colId xmlns:a16="http://schemas.microsoft.com/office/drawing/2014/main" val="2486116615"/>
                    </a:ext>
                  </a:extLst>
                </a:gridCol>
                <a:gridCol w="446907">
                  <a:extLst>
                    <a:ext uri="{9D8B030D-6E8A-4147-A177-3AD203B41FA5}">
                      <a16:colId xmlns:a16="http://schemas.microsoft.com/office/drawing/2014/main" val="631873909"/>
                    </a:ext>
                  </a:extLst>
                </a:gridCol>
                <a:gridCol w="3301345">
                  <a:extLst>
                    <a:ext uri="{9D8B030D-6E8A-4147-A177-3AD203B41FA5}">
                      <a16:colId xmlns:a16="http://schemas.microsoft.com/office/drawing/2014/main" val="232441571"/>
                    </a:ext>
                  </a:extLst>
                </a:gridCol>
                <a:gridCol w="771275">
                  <a:extLst>
                    <a:ext uri="{9D8B030D-6E8A-4147-A177-3AD203B41FA5}">
                      <a16:colId xmlns:a16="http://schemas.microsoft.com/office/drawing/2014/main" val="4179132745"/>
                    </a:ext>
                  </a:extLst>
                </a:gridCol>
                <a:gridCol w="663153">
                  <a:extLst>
                    <a:ext uri="{9D8B030D-6E8A-4147-A177-3AD203B41FA5}">
                      <a16:colId xmlns:a16="http://schemas.microsoft.com/office/drawing/2014/main" val="1884901418"/>
                    </a:ext>
                  </a:extLst>
                </a:gridCol>
                <a:gridCol w="663153">
                  <a:extLst>
                    <a:ext uri="{9D8B030D-6E8A-4147-A177-3AD203B41FA5}">
                      <a16:colId xmlns:a16="http://schemas.microsoft.com/office/drawing/2014/main" val="4219673365"/>
                    </a:ext>
                  </a:extLst>
                </a:gridCol>
                <a:gridCol w="446907">
                  <a:extLst>
                    <a:ext uri="{9D8B030D-6E8A-4147-A177-3AD203B41FA5}">
                      <a16:colId xmlns:a16="http://schemas.microsoft.com/office/drawing/2014/main" val="4110400856"/>
                    </a:ext>
                  </a:extLst>
                </a:gridCol>
                <a:gridCol w="655943">
                  <a:extLst>
                    <a:ext uri="{9D8B030D-6E8A-4147-A177-3AD203B41FA5}">
                      <a16:colId xmlns:a16="http://schemas.microsoft.com/office/drawing/2014/main" val="390156964"/>
                    </a:ext>
                  </a:extLst>
                </a:gridCol>
                <a:gridCol w="655943">
                  <a:extLst>
                    <a:ext uri="{9D8B030D-6E8A-4147-A177-3AD203B41FA5}">
                      <a16:colId xmlns:a16="http://schemas.microsoft.com/office/drawing/2014/main" val="1549035773"/>
                    </a:ext>
                  </a:extLst>
                </a:gridCol>
                <a:gridCol w="446907">
                  <a:extLst>
                    <a:ext uri="{9D8B030D-6E8A-4147-A177-3AD203B41FA5}">
                      <a16:colId xmlns:a16="http://schemas.microsoft.com/office/drawing/2014/main" val="1612678762"/>
                    </a:ext>
                  </a:extLst>
                </a:gridCol>
                <a:gridCol w="446907">
                  <a:extLst>
                    <a:ext uri="{9D8B030D-6E8A-4147-A177-3AD203B41FA5}">
                      <a16:colId xmlns:a16="http://schemas.microsoft.com/office/drawing/2014/main" val="3956508387"/>
                    </a:ext>
                  </a:extLst>
                </a:gridCol>
                <a:gridCol w="1088436">
                  <a:extLst>
                    <a:ext uri="{9D8B030D-6E8A-4147-A177-3AD203B41FA5}">
                      <a16:colId xmlns:a16="http://schemas.microsoft.com/office/drawing/2014/main" val="2788444668"/>
                    </a:ext>
                  </a:extLst>
                </a:gridCol>
                <a:gridCol w="785691">
                  <a:extLst>
                    <a:ext uri="{9D8B030D-6E8A-4147-A177-3AD203B41FA5}">
                      <a16:colId xmlns:a16="http://schemas.microsoft.com/office/drawing/2014/main" val="2688624052"/>
                    </a:ext>
                  </a:extLst>
                </a:gridCol>
              </a:tblGrid>
              <a:tr h="343426">
                <a:tc>
                  <a:txBody>
                    <a:bodyPr/>
                    <a:lstStyle/>
                    <a:p>
                      <a:pPr algn="ctr" rtl="0" fontAlgn="ctr"/>
                      <a:r>
                        <a:rPr lang="es-PE" sz="1000" b="1" u="none" strike="noStrike" dirty="0">
                          <a:effectLst/>
                        </a:rPr>
                        <a:t>N°</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CUI</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CÓDIGO DE IDEA</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1000" b="1" u="none" strike="noStrike" dirty="0">
                          <a:effectLst/>
                        </a:rPr>
                        <a:t>NOMBRE DEL PROYECTO DE INVERSIÓN</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1000" b="1" u="none" strike="noStrike" dirty="0">
                          <a:effectLst/>
                        </a:rPr>
                        <a:t>MONTO DE INVERSIÓN S/</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err="1">
                          <a:effectLst/>
                        </a:rPr>
                        <a:t>APROBACION</a:t>
                      </a:r>
                      <a:r>
                        <a:rPr lang="es-PE" sz="1000" b="1" u="none" strike="noStrike" dirty="0">
                          <a:effectLst/>
                        </a:rPr>
                        <a:t> DEL PLAN DE TRABAJO</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PLAZO APROBADO</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PRESUPUESTO APROBADO PARA PERFIL S/.</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PRESUPUESTO EJECUTADO S/.</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FECHA INICIO </a:t>
                      </a:r>
                      <a:r>
                        <a:rPr lang="es-PE" sz="1000" b="1" u="none" strike="noStrike" dirty="0" err="1">
                          <a:effectLst/>
                        </a:rPr>
                        <a:t>FORMULACION</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3605389701"/>
                  </a:ext>
                </a:extLst>
              </a:tr>
              <a:tr h="428318">
                <a:tc>
                  <a:txBody>
                    <a:bodyPr/>
                    <a:lstStyle/>
                    <a:p>
                      <a:pPr algn="ctr" rtl="0" fontAlgn="ctr"/>
                      <a:r>
                        <a:rPr lang="es-PE" sz="1000" u="none" strike="noStrike">
                          <a:effectLst/>
                        </a:rPr>
                        <a:t>1</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2415904</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1000" u="none" strike="noStrike">
                          <a:effectLst/>
                        </a:rPr>
                        <a:t>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mejoramiento y ampliación del servicio de agua para riego con represamiento Ancapara/Hatunrumiyoc en las comunidades de Puca Puca, Palmira, Ccochua, Curahuasi, Asmayacu, Pisonaypata, Trancapata, Bacas y Occoruro del distrito de Curahuasi, provincia de Abancay- región Apurímac.</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 S/      111,375,000.00 </a:t>
                      </a:r>
                      <a:endParaRPr lang="es-PE" sz="10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EN FORMULACION</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dirty="0">
                          <a:effectLst/>
                        </a:rPr>
                        <a:t>13 Mar 19</a:t>
                      </a:r>
                      <a:endParaRPr lang="es-PE" sz="10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5.5 MESES (165 DIAS)</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554,648.00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532,541.80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01 Abr 19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370</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a:effectLst/>
                        </a:rPr>
                        <a:t>DISTRITO CURAHUASI, PROV. ABANCAY. 2,300 ha DE RIEGO.</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a:effectLst/>
                        </a:rPr>
                        <a:t>LA ACREDITACION DE DISPINIBILIDAD HIDRICA DE LA ANA ALCANZA SOLO PARA 591 ha.</a:t>
                      </a:r>
                      <a:endParaRPr lang="es-PE" sz="10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925543117"/>
                  </a:ext>
                </a:extLst>
              </a:tr>
              <a:tr h="428318">
                <a:tc>
                  <a:txBody>
                    <a:bodyPr/>
                    <a:lstStyle/>
                    <a:p>
                      <a:pPr algn="ctr" rtl="0" fontAlgn="ctr"/>
                      <a:r>
                        <a:rPr lang="es-PE" sz="1000" u="none" strike="noStrike">
                          <a:effectLst/>
                        </a:rPr>
                        <a:t>2</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1000" u="none" strike="noStrike">
                          <a:effectLst/>
                        </a:rPr>
                        <a:t>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49449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mejoramiento y ampliación del servicio de agua para riego en los sectores Pacchapampa, Pampaccocha, Tomaje, Chihua, Llaco, Llulluta, Chiyapampa, Ccethua, Tanccama, Puka Puka, Chillipampa, Vilche, Mataray, Tumiri, Pacchanta, Kishuará, Chaupitumiri, Capuray, Ingenio, Parcco, Pacllapata, Sarayca, Jesús María del distrito de </a:t>
                      </a:r>
                      <a:r>
                        <a:rPr lang="es-PE" sz="1000" u="sng" strike="noStrike">
                          <a:effectLst/>
                        </a:rPr>
                        <a:t>Yanaca</a:t>
                      </a:r>
                      <a:r>
                        <a:rPr lang="es-PE" sz="1000" u="none" strike="noStrike">
                          <a:effectLst/>
                        </a:rPr>
                        <a:t>, Provincia de Aymaraes, Región Apurímac</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 S/          8,264,250.00 </a:t>
                      </a:r>
                      <a:endParaRPr lang="es-PE" sz="10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EN FORMULACION</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12 Jun 19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3 MESES (90 DIAS)</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227,157.60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130,670.46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21 Oct 19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167</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a:effectLst/>
                        </a:rPr>
                        <a:t>DIST. YANACA. PROV. AYMARAES. SE ESTIMABA 800 ha DE RIEGO.</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a:effectLst/>
                        </a:rPr>
                        <a:t>NO HAy ACREDITACION ANA. EL CALCULO SOLO ALCANZA PARA 125 ha.</a:t>
                      </a:r>
                      <a:endParaRPr lang="es-PE" sz="10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887524873"/>
                  </a:ext>
                </a:extLst>
              </a:tr>
              <a:tr h="428318">
                <a:tc>
                  <a:txBody>
                    <a:bodyPr/>
                    <a:lstStyle/>
                    <a:p>
                      <a:pPr algn="ctr" rtl="0" fontAlgn="ctr"/>
                      <a:r>
                        <a:rPr lang="es-PE" sz="1000" u="none" strike="noStrike">
                          <a:effectLst/>
                        </a:rPr>
                        <a:t>3</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1000" u="none" strike="noStrike">
                          <a:effectLst/>
                        </a:rPr>
                        <a:t>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46388</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Mejoramiento y ampliación del servicio de agua para riego en los sectores de Huascatay, Manatiscca y Paty del centro poblado de </a:t>
                      </a:r>
                      <a:r>
                        <a:rPr lang="es-PE" sz="1000" u="sng" strike="noStrike">
                          <a:effectLst/>
                        </a:rPr>
                        <a:t>Huascatay</a:t>
                      </a:r>
                      <a:r>
                        <a:rPr lang="es-PE" sz="1000" u="none" strike="noStrike">
                          <a:effectLst/>
                        </a:rPr>
                        <a:t> del distrito de Pacobamba de la provincia de Andahuaylas Región Apurímac.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1000" u="none" strike="noStrike">
                          <a:effectLst/>
                        </a:rPr>
                        <a:t> S/          3,030,225.00 </a:t>
                      </a:r>
                      <a:endParaRPr lang="es-PE" sz="10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EN FORMULACION</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04 Oct 19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4 MESES (120 DIAS)</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214,863.45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 S/         78,214.98 </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11 Nov 19</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1000" u="none" strike="noStrike">
                          <a:effectLst/>
                        </a:rPr>
                        <a:t>146</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a:effectLst/>
                        </a:rPr>
                        <a:t>CENTRO POBLADO HUASCATAY, DISTRITO PACOBAMBA, PROV. ANDAHUAYLAS. ESTIMADO 80 ha.DE RIEGO.</a:t>
                      </a:r>
                      <a:endParaRPr lang="es-PE" sz="10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1000" u="none" strike="noStrike" dirty="0" err="1">
                          <a:effectLst/>
                        </a:rPr>
                        <a:t>ACREDITACION</a:t>
                      </a:r>
                      <a:r>
                        <a:rPr lang="es-PE" sz="1000" u="none" strike="noStrike" dirty="0">
                          <a:effectLst/>
                        </a:rPr>
                        <a:t> </a:t>
                      </a:r>
                      <a:r>
                        <a:rPr lang="es-PE" sz="1000" u="none" strike="noStrike" dirty="0" err="1">
                          <a:effectLst/>
                        </a:rPr>
                        <a:t>HIDRICA</a:t>
                      </a:r>
                      <a:r>
                        <a:rPr lang="es-PE" sz="1000" u="none" strike="noStrike" dirty="0">
                          <a:effectLst/>
                        </a:rPr>
                        <a:t> ALCANZA PARA 25 ha.</a:t>
                      </a:r>
                      <a:endParaRPr lang="es-PE" sz="10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319091574"/>
                  </a:ext>
                </a:extLst>
              </a:tr>
            </a:tbl>
          </a:graphicData>
        </a:graphic>
      </p:graphicFrame>
      <p:sp>
        <p:nvSpPr>
          <p:cNvPr id="5" name="Google Shape;95;p13">
            <a:extLst>
              <a:ext uri="{FF2B5EF4-FFF2-40B4-BE49-F238E27FC236}">
                <a16:creationId xmlns:a16="http://schemas.microsoft.com/office/drawing/2014/main" id="{2647FF6A-4ADE-4D12-8617-451F8EB24B87}"/>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sp>
        <p:nvSpPr>
          <p:cNvPr id="7" name="Google Shape;95;p13">
            <a:extLst>
              <a:ext uri="{FF2B5EF4-FFF2-40B4-BE49-F238E27FC236}">
                <a16:creationId xmlns:a16="http://schemas.microsoft.com/office/drawing/2014/main" id="{8087FAB3-AB31-4A86-BD26-27F22C9C3EDE}"/>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691379482"/>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726</TotalTime>
  <Words>6232</Words>
  <Application>Microsoft Office PowerPoint</Application>
  <PresentationFormat>Panorámica</PresentationFormat>
  <Paragraphs>1224</Paragraphs>
  <Slides>38</Slides>
  <Notes>17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Proyectos de Inversión Programados para su Formulación -2020</vt:lpstr>
      <vt:lpstr>Función Agropecuaria</vt:lpstr>
      <vt:lpstr>Presentación de PowerPoint</vt:lpstr>
      <vt:lpstr>Presentación de PowerPoint</vt:lpstr>
      <vt:lpstr>Función Transportes</vt:lpstr>
      <vt:lpstr>Presentación de PowerPoint</vt:lpstr>
      <vt:lpstr>PROYECTOS DE INVERSION PROGRAMADOS PARA SU FORMULACION -2020</vt:lpstr>
      <vt:lpstr>Función Cultura y deporte Función Protección Social</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Función Planeamiento y Gestión</vt:lpstr>
      <vt:lpstr>Presentación de PowerPoint</vt:lpstr>
      <vt:lpstr>Proyectos de Inversion para su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ORFEI880</cp:lastModifiedBy>
  <cp:revision>156</cp:revision>
  <dcterms:created xsi:type="dcterms:W3CDTF">2020-07-08T18:01:31Z</dcterms:created>
  <dcterms:modified xsi:type="dcterms:W3CDTF">2020-07-21T15:20:53Z</dcterms:modified>
</cp:coreProperties>
</file>